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 id="317" r:id="rId66"/>
    <p:sldId id="318" r:id="rId67"/>
    <p:sldId id="319" r:id="rId68"/>
    <p:sldId id="320" r:id="rId69"/>
    <p:sldId id="321" r:id="rId70"/>
    <p:sldId id="322" r:id="rId71"/>
    <p:sldId id="323" r:id="rId72"/>
    <p:sldId id="324" r:id="rId73"/>
    <p:sldId id="325" r:id="rId74"/>
    <p:sldId id="326" r:id="rId75"/>
    <p:sldId id="327" r:id="rId76"/>
    <p:sldId id="328" r:id="rId77"/>
    <p:sldId id="329" r:id="rId78"/>
    <p:sldId id="330" r:id="rId79"/>
    <p:sldId id="331" r:id="rId80"/>
    <p:sldId id="332" r:id="rId81"/>
    <p:sldId id="333" r:id="rId82"/>
    <p:sldId id="334" r:id="rId83"/>
    <p:sldId id="335" r:id="rId84"/>
  </p:sldIdLst>
  <p:sldSz cy="6858000" cx="12192000"/>
  <p:notesSz cx="6858000" cy="9144000"/>
  <p:embeddedFontLst>
    <p:embeddedFont>
      <p:font typeface="Roboto"/>
      <p:regular r:id="rId85"/>
      <p:bold r:id="rId86"/>
      <p:italic r:id="rId87"/>
      <p:boldItalic r:id="rId88"/>
    </p:embeddedFont>
    <p:embeddedFont>
      <p:font typeface="Arial Narrow"/>
      <p:regular r:id="rId89"/>
      <p:bold r:id="rId90"/>
      <p:italic r:id="rId91"/>
      <p:boldItalic r:id="rId92"/>
    </p:embeddedFont>
    <p:embeddedFont>
      <p:font typeface="Exo"/>
      <p:regular r:id="rId93"/>
      <p:bold r:id="rId94"/>
      <p:italic r:id="rId95"/>
      <p:boldItalic r:id="rId9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97" roundtripDataSignature="AMtx7mj0n0nokInlXV9wjXeUXvxSmHdG6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95" Type="http://schemas.openxmlformats.org/officeDocument/2006/relationships/font" Target="fonts/Exo-italic.fntdata"/><Relationship Id="rId94" Type="http://schemas.openxmlformats.org/officeDocument/2006/relationships/font" Target="fonts/Exo-bold.fntdata"/><Relationship Id="rId97" Type="http://customschemas.google.com/relationships/presentationmetadata" Target="metadata"/><Relationship Id="rId96" Type="http://schemas.openxmlformats.org/officeDocument/2006/relationships/font" Target="fonts/Exo-boldItalic.fntdata"/><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91" Type="http://schemas.openxmlformats.org/officeDocument/2006/relationships/font" Target="fonts/ArialNarrow-italic.fntdata"/><Relationship Id="rId90" Type="http://schemas.openxmlformats.org/officeDocument/2006/relationships/font" Target="fonts/ArialNarrow-bold.fntdata"/><Relationship Id="rId93" Type="http://schemas.openxmlformats.org/officeDocument/2006/relationships/font" Target="fonts/Exo-regular.fntdata"/><Relationship Id="rId92" Type="http://schemas.openxmlformats.org/officeDocument/2006/relationships/font" Target="fonts/ArialNarrow-boldItalic.fntdata"/><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 Id="rId84" Type="http://schemas.openxmlformats.org/officeDocument/2006/relationships/slide" Target="slides/slide80.xml"/><Relationship Id="rId83" Type="http://schemas.openxmlformats.org/officeDocument/2006/relationships/slide" Target="slides/slide79.xml"/><Relationship Id="rId86" Type="http://schemas.openxmlformats.org/officeDocument/2006/relationships/font" Target="fonts/Roboto-bold.fntdata"/><Relationship Id="rId85" Type="http://schemas.openxmlformats.org/officeDocument/2006/relationships/font" Target="fonts/Roboto-regular.fntdata"/><Relationship Id="rId88" Type="http://schemas.openxmlformats.org/officeDocument/2006/relationships/font" Target="fonts/Roboto-boldItalic.fntdata"/><Relationship Id="rId87" Type="http://schemas.openxmlformats.org/officeDocument/2006/relationships/font" Target="fonts/Roboto-italic.fntdata"/><Relationship Id="rId89" Type="http://schemas.openxmlformats.org/officeDocument/2006/relationships/font" Target="fonts/ArialNarrow-regular.fntdata"/><Relationship Id="rId80" Type="http://schemas.openxmlformats.org/officeDocument/2006/relationships/slide" Target="slides/slide76.xml"/><Relationship Id="rId82" Type="http://schemas.openxmlformats.org/officeDocument/2006/relationships/slide" Target="slides/slide78.xml"/><Relationship Id="rId81" Type="http://schemas.openxmlformats.org/officeDocument/2006/relationships/slide" Target="slides/slide77.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73" Type="http://schemas.openxmlformats.org/officeDocument/2006/relationships/slide" Target="slides/slide69.xml"/><Relationship Id="rId72" Type="http://schemas.openxmlformats.org/officeDocument/2006/relationships/slide" Target="slides/slide68.xml"/><Relationship Id="rId75" Type="http://schemas.openxmlformats.org/officeDocument/2006/relationships/slide" Target="slides/slide71.xml"/><Relationship Id="rId74" Type="http://schemas.openxmlformats.org/officeDocument/2006/relationships/slide" Target="slides/slide70.xml"/><Relationship Id="rId77" Type="http://schemas.openxmlformats.org/officeDocument/2006/relationships/slide" Target="slides/slide73.xml"/><Relationship Id="rId76" Type="http://schemas.openxmlformats.org/officeDocument/2006/relationships/slide" Target="slides/slide72.xml"/><Relationship Id="rId79" Type="http://schemas.openxmlformats.org/officeDocument/2006/relationships/slide" Target="slides/slide75.xml"/><Relationship Id="rId78" Type="http://schemas.openxmlformats.org/officeDocument/2006/relationships/slide" Target="slides/slide74.xml"/><Relationship Id="rId71" Type="http://schemas.openxmlformats.org/officeDocument/2006/relationships/slide" Target="slides/slide67.xml"/><Relationship Id="rId70" Type="http://schemas.openxmlformats.org/officeDocument/2006/relationships/slide" Target="slides/slide66.xml"/><Relationship Id="rId62" Type="http://schemas.openxmlformats.org/officeDocument/2006/relationships/slide" Target="slides/slide58.xml"/><Relationship Id="rId61" Type="http://schemas.openxmlformats.org/officeDocument/2006/relationships/slide" Target="slides/slide57.xml"/><Relationship Id="rId64" Type="http://schemas.openxmlformats.org/officeDocument/2006/relationships/slide" Target="slides/slide60.xml"/><Relationship Id="rId63" Type="http://schemas.openxmlformats.org/officeDocument/2006/relationships/slide" Target="slides/slide59.xml"/><Relationship Id="rId66" Type="http://schemas.openxmlformats.org/officeDocument/2006/relationships/slide" Target="slides/slide62.xml"/><Relationship Id="rId65" Type="http://schemas.openxmlformats.org/officeDocument/2006/relationships/slide" Target="slides/slide61.xml"/><Relationship Id="rId68" Type="http://schemas.openxmlformats.org/officeDocument/2006/relationships/slide" Target="slides/slide64.xml"/><Relationship Id="rId67" Type="http://schemas.openxmlformats.org/officeDocument/2006/relationships/slide" Target="slides/slide63.xml"/><Relationship Id="rId60" Type="http://schemas.openxmlformats.org/officeDocument/2006/relationships/slide" Target="slides/slide56.xml"/><Relationship Id="rId69" Type="http://schemas.openxmlformats.org/officeDocument/2006/relationships/slide" Target="slides/slide65.xml"/><Relationship Id="rId51" Type="http://schemas.openxmlformats.org/officeDocument/2006/relationships/slide" Target="slides/slide47.xml"/><Relationship Id="rId50" Type="http://schemas.openxmlformats.org/officeDocument/2006/relationships/slide" Target="slides/slide46.xml"/><Relationship Id="rId53" Type="http://schemas.openxmlformats.org/officeDocument/2006/relationships/slide" Target="slides/slide49.xml"/><Relationship Id="rId52" Type="http://schemas.openxmlformats.org/officeDocument/2006/relationships/slide" Target="slides/slide48.xml"/><Relationship Id="rId55" Type="http://schemas.openxmlformats.org/officeDocument/2006/relationships/slide" Target="slides/slide51.xml"/><Relationship Id="rId54" Type="http://schemas.openxmlformats.org/officeDocument/2006/relationships/slide" Target="slides/slide50.xml"/><Relationship Id="rId57" Type="http://schemas.openxmlformats.org/officeDocument/2006/relationships/slide" Target="slides/slide53.xml"/><Relationship Id="rId56" Type="http://schemas.openxmlformats.org/officeDocument/2006/relationships/slide" Target="slides/slide52.xml"/><Relationship Id="rId59" Type="http://schemas.openxmlformats.org/officeDocument/2006/relationships/slide" Target="slides/slide55.xml"/><Relationship Id="rId58"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1ec4f6ada71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7" name="Google Shape;87;g1ec4f6ada71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2ed78a4327e_0_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2" name="Google Shape;192;g2ed78a4327e_0_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2aa418787f7_0_8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5" name="Google Shape;205;g2aa418787f7_0_8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21bdac0be92_0_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7" name="Google Shape;217;g21bdac0be92_0_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21bdac0be92_0_5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0" name="Google Shape;230;g21bdac0be92_0_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21bdac0be92_0_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2" name="Google Shape;242;g21bdac0be92_0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2ed78a4327e_0_4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4" name="Google Shape;254;g2ed78a4327e_0_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2ed78a4327e_0_5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5" name="Google Shape;265;g2ed78a4327e_0_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2aa418787f7_0_10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75" name="Google Shape;275;g2aa418787f7_0_10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2aa7d7681e9_0_4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6" name="Google Shape;286;g2aa7d7681e9_0_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2ae5a901eb5_0_16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7" name="Google Shape;297;g2ae5a901eb5_0_1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21bdac0be92_0_7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8" name="Google Shape;98;g21bdac0be92_0_7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9" name="Google Shape;99;g21bdac0be92_0_7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2aa418787f7_0_1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9" name="Google Shape;309;g2aa418787f7_0_1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2aa418787f7_0_1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2" name="Google Shape;322;g2aa418787f7_0_1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2aa7d7681e9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4" name="Google Shape;334;g2aa7d7681e9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2aa7d7681e9_0_5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7" name="Google Shape;347;g2aa7d7681e9_0_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2aa7d7681e9_0_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9" name="Google Shape;359;g2aa7d7681e9_0_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2aa7d7681e9_0_7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2" name="Google Shape;372;g2aa7d7681e9_0_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2aa7d7681e9_0_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3" name="Google Shape;383;g2aa7d7681e9_0_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21bdac0be92_0_8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5" name="Google Shape;395;g21bdac0be92_0_8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2eef15bed52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7" name="Google Shape;407;g2eef15bed52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g2aa7d7681e9_0_9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19" name="Google Shape;419;g2aa7d7681e9_0_9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2aa37ea10a6_0_5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7" name="Google Shape;107;g2aa37ea10a6_0_5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2aa7d7681e9_0_8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0" name="Google Shape;430;g2aa7d7681e9_0_8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g2aa7d7681e9_0_10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1" name="Google Shape;441;g2aa7d7681e9_0_10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g2aa7d7681e9_0_1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2" name="Google Shape;452;g2aa7d7681e9_0_1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g2aa7d7681e9_0_1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64" name="Google Shape;464;g2aa7d7681e9_0_1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g2aa7d7681e9_0_15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5" name="Google Shape;475;g2aa7d7681e9_0_1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g2aa7d7681e9_0_16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86" name="Google Shape;486;g2aa7d7681e9_0_1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g2aa7d7681e9_0_17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98" name="Google Shape;498;g2aa7d7681e9_0_17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g2aa7d7681e9_0_18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10" name="Google Shape;510;g2aa7d7681e9_0_18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 name="Shape 521"/>
        <p:cNvGrpSpPr/>
        <p:nvPr/>
      </p:nvGrpSpPr>
      <p:grpSpPr>
        <a:xfrm>
          <a:off x="0" y="0"/>
          <a:ext cx="0" cy="0"/>
          <a:chOff x="0" y="0"/>
          <a:chExt cx="0" cy="0"/>
        </a:xfrm>
      </p:grpSpPr>
      <p:sp>
        <p:nvSpPr>
          <p:cNvPr id="522" name="Google Shape;522;g2aa7d7681e9_0_20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23" name="Google Shape;523;g2aa7d7681e9_0_20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 name="Shape 534"/>
        <p:cNvGrpSpPr/>
        <p:nvPr/>
      </p:nvGrpSpPr>
      <p:grpSpPr>
        <a:xfrm>
          <a:off x="0" y="0"/>
          <a:ext cx="0" cy="0"/>
          <a:chOff x="0" y="0"/>
          <a:chExt cx="0" cy="0"/>
        </a:xfrm>
      </p:grpSpPr>
      <p:sp>
        <p:nvSpPr>
          <p:cNvPr id="535" name="Google Shape;535;g2aa7d7681e9_0_2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36" name="Google Shape;536;g2aa7d7681e9_0_2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2aa418787f7_0_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0" name="Google Shape;120;g2aa418787f7_0_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 name="Shape 546"/>
        <p:cNvGrpSpPr/>
        <p:nvPr/>
      </p:nvGrpSpPr>
      <p:grpSpPr>
        <a:xfrm>
          <a:off x="0" y="0"/>
          <a:ext cx="0" cy="0"/>
          <a:chOff x="0" y="0"/>
          <a:chExt cx="0" cy="0"/>
        </a:xfrm>
      </p:grpSpPr>
      <p:sp>
        <p:nvSpPr>
          <p:cNvPr id="547" name="Google Shape;547;g2aa7d7681e9_0_2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48" name="Google Shape;548;g2aa7d7681e9_0_2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 name="Shape 559"/>
        <p:cNvGrpSpPr/>
        <p:nvPr/>
      </p:nvGrpSpPr>
      <p:grpSpPr>
        <a:xfrm>
          <a:off x="0" y="0"/>
          <a:ext cx="0" cy="0"/>
          <a:chOff x="0" y="0"/>
          <a:chExt cx="0" cy="0"/>
        </a:xfrm>
      </p:grpSpPr>
      <p:sp>
        <p:nvSpPr>
          <p:cNvPr id="560" name="Google Shape;560;g2aa7d7681e9_0_25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61" name="Google Shape;561;g2aa7d7681e9_0_2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1" name="Shape 571"/>
        <p:cNvGrpSpPr/>
        <p:nvPr/>
      </p:nvGrpSpPr>
      <p:grpSpPr>
        <a:xfrm>
          <a:off x="0" y="0"/>
          <a:ext cx="0" cy="0"/>
          <a:chOff x="0" y="0"/>
          <a:chExt cx="0" cy="0"/>
        </a:xfrm>
      </p:grpSpPr>
      <p:sp>
        <p:nvSpPr>
          <p:cNvPr id="572" name="Google Shape;572;g2aa7d7681e9_0_26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73" name="Google Shape;573;g2aa7d7681e9_0_2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4" name="Shape 584"/>
        <p:cNvGrpSpPr/>
        <p:nvPr/>
      </p:nvGrpSpPr>
      <p:grpSpPr>
        <a:xfrm>
          <a:off x="0" y="0"/>
          <a:ext cx="0" cy="0"/>
          <a:chOff x="0" y="0"/>
          <a:chExt cx="0" cy="0"/>
        </a:xfrm>
      </p:grpSpPr>
      <p:sp>
        <p:nvSpPr>
          <p:cNvPr id="585" name="Google Shape;585;g2ad40089ea5_2_18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86" name="Google Shape;586;g2ad40089ea5_2_18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6" name="Shape 596"/>
        <p:cNvGrpSpPr/>
        <p:nvPr/>
      </p:nvGrpSpPr>
      <p:grpSpPr>
        <a:xfrm>
          <a:off x="0" y="0"/>
          <a:ext cx="0" cy="0"/>
          <a:chOff x="0" y="0"/>
          <a:chExt cx="0" cy="0"/>
        </a:xfrm>
      </p:grpSpPr>
      <p:sp>
        <p:nvSpPr>
          <p:cNvPr id="597" name="Google Shape;597;g2ad40089ea5_2_20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98" name="Google Shape;598;g2ad40089ea5_2_20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8" name="Shape 608"/>
        <p:cNvGrpSpPr/>
        <p:nvPr/>
      </p:nvGrpSpPr>
      <p:grpSpPr>
        <a:xfrm>
          <a:off x="0" y="0"/>
          <a:ext cx="0" cy="0"/>
          <a:chOff x="0" y="0"/>
          <a:chExt cx="0" cy="0"/>
        </a:xfrm>
      </p:grpSpPr>
      <p:sp>
        <p:nvSpPr>
          <p:cNvPr id="609" name="Google Shape;609;g2ad40089ea5_2_17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10" name="Google Shape;610;g2ad40089ea5_2_1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0" name="Shape 620"/>
        <p:cNvGrpSpPr/>
        <p:nvPr/>
      </p:nvGrpSpPr>
      <p:grpSpPr>
        <a:xfrm>
          <a:off x="0" y="0"/>
          <a:ext cx="0" cy="0"/>
          <a:chOff x="0" y="0"/>
          <a:chExt cx="0" cy="0"/>
        </a:xfrm>
      </p:grpSpPr>
      <p:sp>
        <p:nvSpPr>
          <p:cNvPr id="621" name="Google Shape;621;g2ae5a901eb5_0_17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22" name="Google Shape;622;g2ae5a901eb5_0_17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1" name="Shape 631"/>
        <p:cNvGrpSpPr/>
        <p:nvPr/>
      </p:nvGrpSpPr>
      <p:grpSpPr>
        <a:xfrm>
          <a:off x="0" y="0"/>
          <a:ext cx="0" cy="0"/>
          <a:chOff x="0" y="0"/>
          <a:chExt cx="0" cy="0"/>
        </a:xfrm>
      </p:grpSpPr>
      <p:sp>
        <p:nvSpPr>
          <p:cNvPr id="632" name="Google Shape;632;g2ae5a901eb5_0_11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33" name="Google Shape;633;g2ae5a901eb5_0_1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3" name="Shape 643"/>
        <p:cNvGrpSpPr/>
        <p:nvPr/>
      </p:nvGrpSpPr>
      <p:grpSpPr>
        <a:xfrm>
          <a:off x="0" y="0"/>
          <a:ext cx="0" cy="0"/>
          <a:chOff x="0" y="0"/>
          <a:chExt cx="0" cy="0"/>
        </a:xfrm>
      </p:grpSpPr>
      <p:sp>
        <p:nvSpPr>
          <p:cNvPr id="644" name="Google Shape;644;g2ae5a901eb5_0_12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45" name="Google Shape;645;g2ae5a901eb5_0_1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5" name="Shape 655"/>
        <p:cNvGrpSpPr/>
        <p:nvPr/>
      </p:nvGrpSpPr>
      <p:grpSpPr>
        <a:xfrm>
          <a:off x="0" y="0"/>
          <a:ext cx="0" cy="0"/>
          <a:chOff x="0" y="0"/>
          <a:chExt cx="0" cy="0"/>
        </a:xfrm>
      </p:grpSpPr>
      <p:sp>
        <p:nvSpPr>
          <p:cNvPr id="656" name="Google Shape;656;g2ae5a901eb5_0_8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57" name="Google Shape;657;g2ae5a901eb5_0_8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2aa418787f7_0_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2" name="Google Shape;132;g2aa418787f7_0_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7" name="Shape 667"/>
        <p:cNvGrpSpPr/>
        <p:nvPr/>
      </p:nvGrpSpPr>
      <p:grpSpPr>
        <a:xfrm>
          <a:off x="0" y="0"/>
          <a:ext cx="0" cy="0"/>
          <a:chOff x="0" y="0"/>
          <a:chExt cx="0" cy="0"/>
        </a:xfrm>
      </p:grpSpPr>
      <p:sp>
        <p:nvSpPr>
          <p:cNvPr id="668" name="Google Shape;668;g2ae5a901eb5_0_9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69" name="Google Shape;669;g2ae5a901eb5_0_9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9" name="Shape 679"/>
        <p:cNvGrpSpPr/>
        <p:nvPr/>
      </p:nvGrpSpPr>
      <p:grpSpPr>
        <a:xfrm>
          <a:off x="0" y="0"/>
          <a:ext cx="0" cy="0"/>
          <a:chOff x="0" y="0"/>
          <a:chExt cx="0" cy="0"/>
        </a:xfrm>
      </p:grpSpPr>
      <p:sp>
        <p:nvSpPr>
          <p:cNvPr id="680" name="Google Shape;680;g2ae5a901eb5_0_10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81" name="Google Shape;681;g2ae5a901eb5_0_10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1" name="Shape 691"/>
        <p:cNvGrpSpPr/>
        <p:nvPr/>
      </p:nvGrpSpPr>
      <p:grpSpPr>
        <a:xfrm>
          <a:off x="0" y="0"/>
          <a:ext cx="0" cy="0"/>
          <a:chOff x="0" y="0"/>
          <a:chExt cx="0" cy="0"/>
        </a:xfrm>
      </p:grpSpPr>
      <p:sp>
        <p:nvSpPr>
          <p:cNvPr id="692" name="Google Shape;692;g2ae5a901eb5_0_13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93" name="Google Shape;693;g2ae5a901eb5_0_1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2" name="Shape 702"/>
        <p:cNvGrpSpPr/>
        <p:nvPr/>
      </p:nvGrpSpPr>
      <p:grpSpPr>
        <a:xfrm>
          <a:off x="0" y="0"/>
          <a:ext cx="0" cy="0"/>
          <a:chOff x="0" y="0"/>
          <a:chExt cx="0" cy="0"/>
        </a:xfrm>
      </p:grpSpPr>
      <p:sp>
        <p:nvSpPr>
          <p:cNvPr id="703" name="Google Shape;703;g2ae5a901eb5_0_14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04" name="Google Shape;704;g2ae5a901eb5_0_1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3" name="Shape 713"/>
        <p:cNvGrpSpPr/>
        <p:nvPr/>
      </p:nvGrpSpPr>
      <p:grpSpPr>
        <a:xfrm>
          <a:off x="0" y="0"/>
          <a:ext cx="0" cy="0"/>
          <a:chOff x="0" y="0"/>
          <a:chExt cx="0" cy="0"/>
        </a:xfrm>
      </p:grpSpPr>
      <p:sp>
        <p:nvSpPr>
          <p:cNvPr id="714" name="Google Shape;714;g2ad40089ea5_1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15" name="Google Shape;715;g2ad40089ea5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3" name="Shape 723"/>
        <p:cNvGrpSpPr/>
        <p:nvPr/>
      </p:nvGrpSpPr>
      <p:grpSpPr>
        <a:xfrm>
          <a:off x="0" y="0"/>
          <a:ext cx="0" cy="0"/>
          <a:chOff x="0" y="0"/>
          <a:chExt cx="0" cy="0"/>
        </a:xfrm>
      </p:grpSpPr>
      <p:sp>
        <p:nvSpPr>
          <p:cNvPr id="724" name="Google Shape;724;g2ad40089ea5_2_3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25" name="Google Shape;725;g2ad40089ea5_2_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6" name="Shape 736"/>
        <p:cNvGrpSpPr/>
        <p:nvPr/>
      </p:nvGrpSpPr>
      <p:grpSpPr>
        <a:xfrm>
          <a:off x="0" y="0"/>
          <a:ext cx="0" cy="0"/>
          <a:chOff x="0" y="0"/>
          <a:chExt cx="0" cy="0"/>
        </a:xfrm>
      </p:grpSpPr>
      <p:sp>
        <p:nvSpPr>
          <p:cNvPr id="737" name="Google Shape;737;g2ad40089ea5_2_1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38" name="Google Shape;738;g2ad40089ea5_2_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8" name="Shape 748"/>
        <p:cNvGrpSpPr/>
        <p:nvPr/>
      </p:nvGrpSpPr>
      <p:grpSpPr>
        <a:xfrm>
          <a:off x="0" y="0"/>
          <a:ext cx="0" cy="0"/>
          <a:chOff x="0" y="0"/>
          <a:chExt cx="0" cy="0"/>
        </a:xfrm>
      </p:grpSpPr>
      <p:sp>
        <p:nvSpPr>
          <p:cNvPr id="749" name="Google Shape;749;g2ad40089ea5_2_4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50" name="Google Shape;750;g2ad40089ea5_2_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0" name="Shape 760"/>
        <p:cNvGrpSpPr/>
        <p:nvPr/>
      </p:nvGrpSpPr>
      <p:grpSpPr>
        <a:xfrm>
          <a:off x="0" y="0"/>
          <a:ext cx="0" cy="0"/>
          <a:chOff x="0" y="0"/>
          <a:chExt cx="0" cy="0"/>
        </a:xfrm>
      </p:grpSpPr>
      <p:sp>
        <p:nvSpPr>
          <p:cNvPr id="761" name="Google Shape;761;g2ad40089ea5_2_6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62" name="Google Shape;762;g2ad40089ea5_2_6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2" name="Shape 772"/>
        <p:cNvGrpSpPr/>
        <p:nvPr/>
      </p:nvGrpSpPr>
      <p:grpSpPr>
        <a:xfrm>
          <a:off x="0" y="0"/>
          <a:ext cx="0" cy="0"/>
          <a:chOff x="0" y="0"/>
          <a:chExt cx="0" cy="0"/>
        </a:xfrm>
      </p:grpSpPr>
      <p:sp>
        <p:nvSpPr>
          <p:cNvPr id="773" name="Google Shape;773;g2ad40089ea5_2_7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74" name="Google Shape;774;g2ad40089ea5_2_7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2aa418787f7_0_4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4" name="Google Shape;144;g2aa418787f7_0_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3" name="Shape 783"/>
        <p:cNvGrpSpPr/>
        <p:nvPr/>
      </p:nvGrpSpPr>
      <p:grpSpPr>
        <a:xfrm>
          <a:off x="0" y="0"/>
          <a:ext cx="0" cy="0"/>
          <a:chOff x="0" y="0"/>
          <a:chExt cx="0" cy="0"/>
        </a:xfrm>
      </p:grpSpPr>
      <p:sp>
        <p:nvSpPr>
          <p:cNvPr id="784" name="Google Shape;784;g2ae7812c233_1_1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85" name="Google Shape;785;g2ae7812c233_1_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5" name="Shape 795"/>
        <p:cNvGrpSpPr/>
        <p:nvPr/>
      </p:nvGrpSpPr>
      <p:grpSpPr>
        <a:xfrm>
          <a:off x="0" y="0"/>
          <a:ext cx="0" cy="0"/>
          <a:chOff x="0" y="0"/>
          <a:chExt cx="0" cy="0"/>
        </a:xfrm>
      </p:grpSpPr>
      <p:sp>
        <p:nvSpPr>
          <p:cNvPr id="796" name="Google Shape;796;g2ae7812c233_1_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97" name="Google Shape;797;g2ae7812c233_1_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7" name="Shape 807"/>
        <p:cNvGrpSpPr/>
        <p:nvPr/>
      </p:nvGrpSpPr>
      <p:grpSpPr>
        <a:xfrm>
          <a:off x="0" y="0"/>
          <a:ext cx="0" cy="0"/>
          <a:chOff x="0" y="0"/>
          <a:chExt cx="0" cy="0"/>
        </a:xfrm>
      </p:grpSpPr>
      <p:sp>
        <p:nvSpPr>
          <p:cNvPr id="808" name="Google Shape;808;g2ad40089ea5_2_8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09" name="Google Shape;809;g2ad40089ea5_2_8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9" name="Shape 819"/>
        <p:cNvGrpSpPr/>
        <p:nvPr/>
      </p:nvGrpSpPr>
      <p:grpSpPr>
        <a:xfrm>
          <a:off x="0" y="0"/>
          <a:ext cx="0" cy="0"/>
          <a:chOff x="0" y="0"/>
          <a:chExt cx="0" cy="0"/>
        </a:xfrm>
      </p:grpSpPr>
      <p:sp>
        <p:nvSpPr>
          <p:cNvPr id="820" name="Google Shape;820;g2ad40089ea5_2_10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21" name="Google Shape;821;g2ad40089ea5_2_10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0" name="Shape 830"/>
        <p:cNvGrpSpPr/>
        <p:nvPr/>
      </p:nvGrpSpPr>
      <p:grpSpPr>
        <a:xfrm>
          <a:off x="0" y="0"/>
          <a:ext cx="0" cy="0"/>
          <a:chOff x="0" y="0"/>
          <a:chExt cx="0" cy="0"/>
        </a:xfrm>
      </p:grpSpPr>
      <p:sp>
        <p:nvSpPr>
          <p:cNvPr id="831" name="Google Shape;831;g2ad40089ea5_2_12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32" name="Google Shape;832;g2ad40089ea5_2_1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1" name="Shape 841"/>
        <p:cNvGrpSpPr/>
        <p:nvPr/>
      </p:nvGrpSpPr>
      <p:grpSpPr>
        <a:xfrm>
          <a:off x="0" y="0"/>
          <a:ext cx="0" cy="0"/>
          <a:chOff x="0" y="0"/>
          <a:chExt cx="0" cy="0"/>
        </a:xfrm>
      </p:grpSpPr>
      <p:sp>
        <p:nvSpPr>
          <p:cNvPr id="842" name="Google Shape;842;g2ad40089ea5_2_13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43" name="Google Shape;843;g2ad40089ea5_2_1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2" name="Shape 852"/>
        <p:cNvGrpSpPr/>
        <p:nvPr/>
      </p:nvGrpSpPr>
      <p:grpSpPr>
        <a:xfrm>
          <a:off x="0" y="0"/>
          <a:ext cx="0" cy="0"/>
          <a:chOff x="0" y="0"/>
          <a:chExt cx="0" cy="0"/>
        </a:xfrm>
      </p:grpSpPr>
      <p:sp>
        <p:nvSpPr>
          <p:cNvPr id="853" name="Google Shape;853;g2ad40089ea5_2_14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54" name="Google Shape;854;g2ad40089ea5_2_1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4" name="Shape 864"/>
        <p:cNvGrpSpPr/>
        <p:nvPr/>
      </p:nvGrpSpPr>
      <p:grpSpPr>
        <a:xfrm>
          <a:off x="0" y="0"/>
          <a:ext cx="0" cy="0"/>
          <a:chOff x="0" y="0"/>
          <a:chExt cx="0" cy="0"/>
        </a:xfrm>
      </p:grpSpPr>
      <p:sp>
        <p:nvSpPr>
          <p:cNvPr id="865" name="Google Shape;865;g2ad40089ea5_2_16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66" name="Google Shape;866;g2ad40089ea5_2_1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5" name="Shape 875"/>
        <p:cNvGrpSpPr/>
        <p:nvPr/>
      </p:nvGrpSpPr>
      <p:grpSpPr>
        <a:xfrm>
          <a:off x="0" y="0"/>
          <a:ext cx="0" cy="0"/>
          <a:chOff x="0" y="0"/>
          <a:chExt cx="0" cy="0"/>
        </a:xfrm>
      </p:grpSpPr>
      <p:sp>
        <p:nvSpPr>
          <p:cNvPr id="876" name="Google Shape;876;g2ef9209b0a3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77" name="Google Shape;877;g2ef9209b0a3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5" name="Shape 885"/>
        <p:cNvGrpSpPr/>
        <p:nvPr/>
      </p:nvGrpSpPr>
      <p:grpSpPr>
        <a:xfrm>
          <a:off x="0" y="0"/>
          <a:ext cx="0" cy="0"/>
          <a:chOff x="0" y="0"/>
          <a:chExt cx="0" cy="0"/>
        </a:xfrm>
      </p:grpSpPr>
      <p:sp>
        <p:nvSpPr>
          <p:cNvPr id="886" name="Google Shape;886;g2ef9209b0a3_0_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87" name="Google Shape;887;g2ef9209b0a3_0_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2aa418787f7_0_5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6" name="Google Shape;156;g2aa418787f7_0_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6" name="Shape 896"/>
        <p:cNvGrpSpPr/>
        <p:nvPr/>
      </p:nvGrpSpPr>
      <p:grpSpPr>
        <a:xfrm>
          <a:off x="0" y="0"/>
          <a:ext cx="0" cy="0"/>
          <a:chOff x="0" y="0"/>
          <a:chExt cx="0" cy="0"/>
        </a:xfrm>
      </p:grpSpPr>
      <p:sp>
        <p:nvSpPr>
          <p:cNvPr id="897" name="Google Shape;897;g2ef9209b0a3_0_11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98" name="Google Shape;898;g2ef9209b0a3_0_1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7" name="Shape 907"/>
        <p:cNvGrpSpPr/>
        <p:nvPr/>
      </p:nvGrpSpPr>
      <p:grpSpPr>
        <a:xfrm>
          <a:off x="0" y="0"/>
          <a:ext cx="0" cy="0"/>
          <a:chOff x="0" y="0"/>
          <a:chExt cx="0" cy="0"/>
        </a:xfrm>
      </p:grpSpPr>
      <p:sp>
        <p:nvSpPr>
          <p:cNvPr id="908" name="Google Shape;908;g2ef9209b0a3_0_2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09" name="Google Shape;909;g2ef9209b0a3_0_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8" name="Shape 918"/>
        <p:cNvGrpSpPr/>
        <p:nvPr/>
      </p:nvGrpSpPr>
      <p:grpSpPr>
        <a:xfrm>
          <a:off x="0" y="0"/>
          <a:ext cx="0" cy="0"/>
          <a:chOff x="0" y="0"/>
          <a:chExt cx="0" cy="0"/>
        </a:xfrm>
      </p:grpSpPr>
      <p:sp>
        <p:nvSpPr>
          <p:cNvPr id="919" name="Google Shape;919;g2ef9209b0a3_0_3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20" name="Google Shape;920;g2ef9209b0a3_0_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9" name="Shape 929"/>
        <p:cNvGrpSpPr/>
        <p:nvPr/>
      </p:nvGrpSpPr>
      <p:grpSpPr>
        <a:xfrm>
          <a:off x="0" y="0"/>
          <a:ext cx="0" cy="0"/>
          <a:chOff x="0" y="0"/>
          <a:chExt cx="0" cy="0"/>
        </a:xfrm>
      </p:grpSpPr>
      <p:sp>
        <p:nvSpPr>
          <p:cNvPr id="930" name="Google Shape;930;g2ef9209b0a3_0_4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31" name="Google Shape;931;g2ef9209b0a3_0_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0" name="Shape 940"/>
        <p:cNvGrpSpPr/>
        <p:nvPr/>
      </p:nvGrpSpPr>
      <p:grpSpPr>
        <a:xfrm>
          <a:off x="0" y="0"/>
          <a:ext cx="0" cy="0"/>
          <a:chOff x="0" y="0"/>
          <a:chExt cx="0" cy="0"/>
        </a:xfrm>
      </p:grpSpPr>
      <p:sp>
        <p:nvSpPr>
          <p:cNvPr id="941" name="Google Shape;941;g2ef9209b0a3_0_14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42" name="Google Shape;942;g2ef9209b0a3_0_1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1" name="Shape 951"/>
        <p:cNvGrpSpPr/>
        <p:nvPr/>
      </p:nvGrpSpPr>
      <p:grpSpPr>
        <a:xfrm>
          <a:off x="0" y="0"/>
          <a:ext cx="0" cy="0"/>
          <a:chOff x="0" y="0"/>
          <a:chExt cx="0" cy="0"/>
        </a:xfrm>
      </p:grpSpPr>
      <p:sp>
        <p:nvSpPr>
          <p:cNvPr id="952" name="Google Shape;952;g2ef9209b0a3_0_5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53" name="Google Shape;953;g2ef9209b0a3_0_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3" name="Shape 963"/>
        <p:cNvGrpSpPr/>
        <p:nvPr/>
      </p:nvGrpSpPr>
      <p:grpSpPr>
        <a:xfrm>
          <a:off x="0" y="0"/>
          <a:ext cx="0" cy="0"/>
          <a:chOff x="0" y="0"/>
          <a:chExt cx="0" cy="0"/>
        </a:xfrm>
      </p:grpSpPr>
      <p:sp>
        <p:nvSpPr>
          <p:cNvPr id="964" name="Google Shape;964;g2ef9209b0a3_0_6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65" name="Google Shape;965;g2ef9209b0a3_0_6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5" name="Shape 975"/>
        <p:cNvGrpSpPr/>
        <p:nvPr/>
      </p:nvGrpSpPr>
      <p:grpSpPr>
        <a:xfrm>
          <a:off x="0" y="0"/>
          <a:ext cx="0" cy="0"/>
          <a:chOff x="0" y="0"/>
          <a:chExt cx="0" cy="0"/>
        </a:xfrm>
      </p:grpSpPr>
      <p:sp>
        <p:nvSpPr>
          <p:cNvPr id="976" name="Google Shape;976;g2ef9209b0a3_0_8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77" name="Google Shape;977;g2ef9209b0a3_0_8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6" name="Shape 986"/>
        <p:cNvGrpSpPr/>
        <p:nvPr/>
      </p:nvGrpSpPr>
      <p:grpSpPr>
        <a:xfrm>
          <a:off x="0" y="0"/>
          <a:ext cx="0" cy="0"/>
          <a:chOff x="0" y="0"/>
          <a:chExt cx="0" cy="0"/>
        </a:xfrm>
      </p:grpSpPr>
      <p:sp>
        <p:nvSpPr>
          <p:cNvPr id="987" name="Google Shape;987;g2ef9209b0a3_0_9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88" name="Google Shape;988;g2ef9209b0a3_0_9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7" name="Shape 997"/>
        <p:cNvGrpSpPr/>
        <p:nvPr/>
      </p:nvGrpSpPr>
      <p:grpSpPr>
        <a:xfrm>
          <a:off x="0" y="0"/>
          <a:ext cx="0" cy="0"/>
          <a:chOff x="0" y="0"/>
          <a:chExt cx="0" cy="0"/>
        </a:xfrm>
      </p:grpSpPr>
      <p:sp>
        <p:nvSpPr>
          <p:cNvPr id="998" name="Google Shape;998;g2ef9209b0a3_0_10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99" name="Google Shape;999;g2ef9209b0a3_0_10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2ed78a4327e_0_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8" name="Google Shape;168;g2ed78a4327e_0_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9" name="Shape 1009"/>
        <p:cNvGrpSpPr/>
        <p:nvPr/>
      </p:nvGrpSpPr>
      <p:grpSpPr>
        <a:xfrm>
          <a:off x="0" y="0"/>
          <a:ext cx="0" cy="0"/>
          <a:chOff x="0" y="0"/>
          <a:chExt cx="0" cy="0"/>
        </a:xfrm>
      </p:grpSpPr>
      <p:sp>
        <p:nvSpPr>
          <p:cNvPr id="1010" name="Google Shape;1010;g12ccff2c81e_0_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11" name="Google Shape;1011;g12ccff2c81e_0_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2aa418787f7_0_7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0" name="Google Shape;180;g2aa418787f7_0_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şlık Slaydı" type="title">
  <p:cSld name="TITLE">
    <p:spTree>
      <p:nvGrpSpPr>
        <p:cNvPr id="15" name="Shape 15"/>
        <p:cNvGrpSpPr/>
        <p:nvPr/>
      </p:nvGrpSpPr>
      <p:grpSpPr>
        <a:xfrm>
          <a:off x="0" y="0"/>
          <a:ext cx="0" cy="0"/>
          <a:chOff x="0" y="0"/>
          <a:chExt cx="0" cy="0"/>
        </a:xfrm>
      </p:grpSpPr>
      <p:sp>
        <p:nvSpPr>
          <p:cNvPr id="16" name="Google Shape;16;p15"/>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 name="Google Shape;17;p15"/>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 name="Google Shape;18;p1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1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1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şlıklı Resim" type="picTx">
  <p:cSld name="PICTURE_WITH_CAPTION_TEXT">
    <p:spTree>
      <p:nvGrpSpPr>
        <p:cNvPr id="66" name="Shape 66"/>
        <p:cNvGrpSpPr/>
        <p:nvPr/>
      </p:nvGrpSpPr>
      <p:grpSpPr>
        <a:xfrm>
          <a:off x="0" y="0"/>
          <a:ext cx="0" cy="0"/>
          <a:chOff x="0" y="0"/>
          <a:chExt cx="0" cy="0"/>
        </a:xfrm>
      </p:grpSpPr>
      <p:sp>
        <p:nvSpPr>
          <p:cNvPr id="67" name="Google Shape;67;p23"/>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8" name="Google Shape;68;p23"/>
          <p:cNvSpPr/>
          <p:nvPr>
            <p:ph idx="2" type="pic"/>
          </p:nvPr>
        </p:nvSpPr>
        <p:spPr>
          <a:xfrm>
            <a:off x="5183188" y="987425"/>
            <a:ext cx="6172200" cy="4873625"/>
          </a:xfrm>
          <a:prstGeom prst="rect">
            <a:avLst/>
          </a:prstGeom>
          <a:noFill/>
          <a:ln>
            <a:noFill/>
          </a:ln>
        </p:spPr>
      </p:sp>
      <p:sp>
        <p:nvSpPr>
          <p:cNvPr id="69" name="Google Shape;69;p23"/>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0" name="Google Shape;70;p2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1" name="Google Shape;71;p2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2" name="Google Shape;72;p2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şlık ve Dikey Metin" type="vertTx">
  <p:cSld name="VERTICAL_TEXT">
    <p:spTree>
      <p:nvGrpSpPr>
        <p:cNvPr id="73" name="Shape 73"/>
        <p:cNvGrpSpPr/>
        <p:nvPr/>
      </p:nvGrpSpPr>
      <p:grpSpPr>
        <a:xfrm>
          <a:off x="0" y="0"/>
          <a:ext cx="0" cy="0"/>
          <a:chOff x="0" y="0"/>
          <a:chExt cx="0" cy="0"/>
        </a:xfrm>
      </p:grpSpPr>
      <p:sp>
        <p:nvSpPr>
          <p:cNvPr id="74" name="Google Shape;74;p2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5" name="Google Shape;75;p24"/>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 name="Google Shape;76;p2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 name="Google Shape;77;p2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8" name="Google Shape;78;p2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key Başlık ve Metin" type="vertTitleAndTx">
  <p:cSld name="VERTICAL_TITLE_AND_VERTICAL_TEXT">
    <p:spTree>
      <p:nvGrpSpPr>
        <p:cNvPr id="79" name="Shape 79"/>
        <p:cNvGrpSpPr/>
        <p:nvPr/>
      </p:nvGrpSpPr>
      <p:grpSpPr>
        <a:xfrm>
          <a:off x="0" y="0"/>
          <a:ext cx="0" cy="0"/>
          <a:chOff x="0" y="0"/>
          <a:chExt cx="0" cy="0"/>
        </a:xfrm>
      </p:grpSpPr>
      <p:sp>
        <p:nvSpPr>
          <p:cNvPr id="80" name="Google Shape;80;p25"/>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1" name="Google Shape;81;p25"/>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 name="Google Shape;82;p2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3" name="Google Shape;83;p2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4" name="Google Shape;84;p2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spTree>
      <p:nvGrpSpPr>
        <p:cNvPr id="21" name="Shape 21"/>
        <p:cNvGrpSpPr/>
        <p:nvPr/>
      </p:nvGrpSpPr>
      <p:grpSpPr>
        <a:xfrm>
          <a:off x="0" y="0"/>
          <a:ext cx="0" cy="0"/>
          <a:chOff x="0" y="0"/>
          <a:chExt cx="0" cy="0"/>
        </a:xfrm>
      </p:grpSpPr>
    </p:spTree>
  </p:cSld>
  <p:clrMapOvr>
    <a:masterClrMapping/>
  </p:clrMapOvr>
  <mc:AlternateContent>
    <mc:Choice Requires="p14">
      <p:transition spd="slow" p14:dur="1500">
        <p:fade thruBlk="1"/>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şlık ve İçerik" type="obj">
  <p:cSld name="OBJECT">
    <p:spTree>
      <p:nvGrpSpPr>
        <p:cNvPr id="22" name="Shape 22"/>
        <p:cNvGrpSpPr/>
        <p:nvPr/>
      </p:nvGrpSpPr>
      <p:grpSpPr>
        <a:xfrm>
          <a:off x="0" y="0"/>
          <a:ext cx="0" cy="0"/>
          <a:chOff x="0" y="0"/>
          <a:chExt cx="0" cy="0"/>
        </a:xfrm>
      </p:grpSpPr>
      <p:sp>
        <p:nvSpPr>
          <p:cNvPr id="23" name="Google Shape;23;p1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 name="Google Shape;24;p16"/>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 name="Google Shape;25;p1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1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 name="Google Shape;27;p1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ölüm Üst Bilgisi" type="secHead">
  <p:cSld name="SECTION_HEADER">
    <p:spTree>
      <p:nvGrpSpPr>
        <p:cNvPr id="28" name="Shape 28"/>
        <p:cNvGrpSpPr/>
        <p:nvPr/>
      </p:nvGrpSpPr>
      <p:grpSpPr>
        <a:xfrm>
          <a:off x="0" y="0"/>
          <a:ext cx="0" cy="0"/>
          <a:chOff x="0" y="0"/>
          <a:chExt cx="0" cy="0"/>
        </a:xfrm>
      </p:grpSpPr>
      <p:sp>
        <p:nvSpPr>
          <p:cNvPr id="29" name="Google Shape;29;p17"/>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 name="Google Shape;30;p17"/>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1" name="Google Shape;31;p1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 name="Google Shape;32;p1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 name="Google Shape;33;p1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ki İçerik" type="twoObj">
  <p:cSld name="TWO_OBJECTS">
    <p:spTree>
      <p:nvGrpSpPr>
        <p:cNvPr id="34" name="Shape 34"/>
        <p:cNvGrpSpPr/>
        <p:nvPr/>
      </p:nvGrpSpPr>
      <p:grpSpPr>
        <a:xfrm>
          <a:off x="0" y="0"/>
          <a:ext cx="0" cy="0"/>
          <a:chOff x="0" y="0"/>
          <a:chExt cx="0" cy="0"/>
        </a:xfrm>
      </p:grpSpPr>
      <p:sp>
        <p:nvSpPr>
          <p:cNvPr id="35" name="Google Shape;35;p1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6" name="Google Shape;36;p18"/>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 name="Google Shape;37;p18"/>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 name="Google Shape;38;p1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 name="Google Shape;39;p1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0" name="Google Shape;40;p1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arşılaştırma" type="twoTxTwoObj">
  <p:cSld name="TWO_OBJECTS_WITH_TEXT">
    <p:spTree>
      <p:nvGrpSpPr>
        <p:cNvPr id="41" name="Shape 41"/>
        <p:cNvGrpSpPr/>
        <p:nvPr/>
      </p:nvGrpSpPr>
      <p:grpSpPr>
        <a:xfrm>
          <a:off x="0" y="0"/>
          <a:ext cx="0" cy="0"/>
          <a:chOff x="0" y="0"/>
          <a:chExt cx="0" cy="0"/>
        </a:xfrm>
      </p:grpSpPr>
      <p:sp>
        <p:nvSpPr>
          <p:cNvPr id="42" name="Google Shape;42;p19"/>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3" name="Google Shape;43;p19"/>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 name="Google Shape;44;p19"/>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 name="Google Shape;45;p19"/>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 name="Google Shape;46;p19"/>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 name="Google Shape;47;p1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1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 name="Google Shape;49;p1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Yalnızca Başlık" type="titleOnly">
  <p:cSld name="TITLE_ONLY">
    <p:spTree>
      <p:nvGrpSpPr>
        <p:cNvPr id="50" name="Shape 50"/>
        <p:cNvGrpSpPr/>
        <p:nvPr/>
      </p:nvGrpSpPr>
      <p:grpSpPr>
        <a:xfrm>
          <a:off x="0" y="0"/>
          <a:ext cx="0" cy="0"/>
          <a:chOff x="0" y="0"/>
          <a:chExt cx="0" cy="0"/>
        </a:xfrm>
      </p:grpSpPr>
      <p:sp>
        <p:nvSpPr>
          <p:cNvPr id="51" name="Google Shape;51;p2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2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2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 name="Google Shape;54;p2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ş" type="blank">
  <p:cSld name="BLANK">
    <p:spTree>
      <p:nvGrpSpPr>
        <p:cNvPr id="55" name="Shape 55"/>
        <p:cNvGrpSpPr/>
        <p:nvPr/>
      </p:nvGrpSpPr>
      <p:grpSpPr>
        <a:xfrm>
          <a:off x="0" y="0"/>
          <a:ext cx="0" cy="0"/>
          <a:chOff x="0" y="0"/>
          <a:chExt cx="0" cy="0"/>
        </a:xfrm>
      </p:grpSpPr>
      <p:sp>
        <p:nvSpPr>
          <p:cNvPr id="56" name="Google Shape;56;p2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 name="Google Shape;57;p2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 name="Google Shape;58;p2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şlıklı İçerik" type="objTx">
  <p:cSld name="OBJECT_WITH_CAPTION_TEXT">
    <p:spTree>
      <p:nvGrpSpPr>
        <p:cNvPr id="59" name="Shape 59"/>
        <p:cNvGrpSpPr/>
        <p:nvPr/>
      </p:nvGrpSpPr>
      <p:grpSpPr>
        <a:xfrm>
          <a:off x="0" y="0"/>
          <a:ext cx="0" cy="0"/>
          <a:chOff x="0" y="0"/>
          <a:chExt cx="0" cy="0"/>
        </a:xfrm>
      </p:grpSpPr>
      <p:sp>
        <p:nvSpPr>
          <p:cNvPr id="60" name="Google Shape;60;p22"/>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 name="Google Shape;61;p22"/>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2" name="Google Shape;62;p22"/>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 name="Google Shape;63;p2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 name="Google Shape;64;p2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5" name="Google Shape;65;p2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14"/>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1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3" name="Google Shape;13;p1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4" name="Google Shape;14;p1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3.png"/><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3.pn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3.pn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3.png"/><Relationship Id="rId4" Type="http://schemas.openxmlformats.org/officeDocument/2006/relationships/image" Target="../media/image13.png"/><Relationship Id="rId5" Type="http://schemas.openxmlformats.org/officeDocument/2006/relationships/image" Target="../media/image2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3.png"/><Relationship Id="rId4" Type="http://schemas.openxmlformats.org/officeDocument/2006/relationships/image" Target="../media/image14.png"/><Relationship Id="rId5"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3.png"/><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3.png"/><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3.png"/><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3.png"/><Relationship Id="rId4" Type="http://schemas.openxmlformats.org/officeDocument/2006/relationships/image" Target="../media/image30.png"/><Relationship Id="rId5" Type="http://schemas.openxmlformats.org/officeDocument/2006/relationships/image" Target="../media/image2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3.png"/><Relationship Id="rId4" Type="http://schemas.openxmlformats.org/officeDocument/2006/relationships/image" Target="../media/image21.png"/><Relationship Id="rId5" Type="http://schemas.openxmlformats.org/officeDocument/2006/relationships/image" Target="../media/image2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3.png"/><Relationship Id="rId4" Type="http://schemas.openxmlformats.org/officeDocument/2006/relationships/image" Target="../media/image23.png"/><Relationship Id="rId5" Type="http://schemas.openxmlformats.org/officeDocument/2006/relationships/image" Target="../media/image2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3.png"/><Relationship Id="rId4" Type="http://schemas.openxmlformats.org/officeDocument/2006/relationships/image" Target="../media/image31.png"/><Relationship Id="rId5" Type="http://schemas.openxmlformats.org/officeDocument/2006/relationships/image" Target="../media/image2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3.png"/><Relationship Id="rId4" Type="http://schemas.openxmlformats.org/officeDocument/2006/relationships/image" Target="../media/image27.png"/><Relationship Id="rId5" Type="http://schemas.openxmlformats.org/officeDocument/2006/relationships/image" Target="../media/image2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3.png"/><Relationship Id="rId4" Type="http://schemas.openxmlformats.org/officeDocument/2006/relationships/image" Target="../media/image3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3.png"/><Relationship Id="rId4" Type="http://schemas.openxmlformats.org/officeDocument/2006/relationships/image" Target="../media/image3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3.png"/><Relationship Id="rId4" Type="http://schemas.openxmlformats.org/officeDocument/2006/relationships/image" Target="../media/image3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3.png"/><Relationship Id="rId4" Type="http://schemas.openxmlformats.org/officeDocument/2006/relationships/image" Target="../media/image3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3.png"/><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3.png"/><Relationship Id="rId4" Type="http://schemas.openxmlformats.org/officeDocument/2006/relationships/image" Target="../media/image3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3.png"/><Relationship Id="rId4" Type="http://schemas.openxmlformats.org/officeDocument/2006/relationships/image" Target="../media/image3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3.png"/><Relationship Id="rId4" Type="http://schemas.openxmlformats.org/officeDocument/2006/relationships/image" Target="../media/image3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3.png"/><Relationship Id="rId4" Type="http://schemas.openxmlformats.org/officeDocument/2006/relationships/image" Target="../media/image3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3.png"/><Relationship Id="rId4" Type="http://schemas.openxmlformats.org/officeDocument/2006/relationships/image" Target="../media/image4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3.png"/><Relationship Id="rId4" Type="http://schemas.openxmlformats.org/officeDocument/2006/relationships/image" Target="../media/image3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3.png"/><Relationship Id="rId4" Type="http://schemas.openxmlformats.org/officeDocument/2006/relationships/image" Target="../media/image4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3.png"/><Relationship Id="rId4" Type="http://schemas.openxmlformats.org/officeDocument/2006/relationships/image" Target="../media/image5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3.png"/><Relationship Id="rId4" Type="http://schemas.openxmlformats.org/officeDocument/2006/relationships/image" Target="../media/image4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3.png"/><Relationship Id="rId4" Type="http://schemas.openxmlformats.org/officeDocument/2006/relationships/image" Target="../media/image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3.png"/><Relationship Id="rId4" Type="http://schemas.openxmlformats.org/officeDocument/2006/relationships/image" Target="../media/image4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3.png"/><Relationship Id="rId4" Type="http://schemas.openxmlformats.org/officeDocument/2006/relationships/image" Target="../media/image4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3.png"/><Relationship Id="rId4" Type="http://schemas.openxmlformats.org/officeDocument/2006/relationships/image" Target="../media/image49.png"/><Relationship Id="rId5" Type="http://schemas.openxmlformats.org/officeDocument/2006/relationships/image" Target="../media/image47.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 Id="rId3" Type="http://schemas.openxmlformats.org/officeDocument/2006/relationships/image" Target="../media/image3.png"/><Relationship Id="rId4" Type="http://schemas.openxmlformats.org/officeDocument/2006/relationships/image" Target="../media/image44.jp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 Id="rId3" Type="http://schemas.openxmlformats.org/officeDocument/2006/relationships/image" Target="../media/image3.png"/><Relationship Id="rId4" Type="http://schemas.openxmlformats.org/officeDocument/2006/relationships/image" Target="../media/image45.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 Id="rId3" Type="http://schemas.openxmlformats.org/officeDocument/2006/relationships/image" Target="../media/image3.png"/><Relationship Id="rId4" Type="http://schemas.openxmlformats.org/officeDocument/2006/relationships/image" Target="../media/image46.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 Id="rId3" Type="http://schemas.openxmlformats.org/officeDocument/2006/relationships/image" Target="../media/image3.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 Id="rId3" Type="http://schemas.openxmlformats.org/officeDocument/2006/relationships/image" Target="../media/image3.png"/><Relationship Id="rId4" Type="http://schemas.openxmlformats.org/officeDocument/2006/relationships/image" Target="../media/image50.jp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 Id="rId3" Type="http://schemas.openxmlformats.org/officeDocument/2006/relationships/image" Target="../media/image3.png"/><Relationship Id="rId4" Type="http://schemas.openxmlformats.org/officeDocument/2006/relationships/image" Target="../media/image51.jp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 Id="rId3" Type="http://schemas.openxmlformats.org/officeDocument/2006/relationships/image" Target="../media/image3.png"/><Relationship Id="rId4" Type="http://schemas.openxmlformats.org/officeDocument/2006/relationships/image" Target="../media/image5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3.png"/><Relationship Id="rId4" Type="http://schemas.openxmlformats.org/officeDocument/2006/relationships/image" Target="../media/image9.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 Id="rId3" Type="http://schemas.openxmlformats.org/officeDocument/2006/relationships/image" Target="../media/image3.png"/><Relationship Id="rId4" Type="http://schemas.openxmlformats.org/officeDocument/2006/relationships/image" Target="../media/image57.jp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 Id="rId3" Type="http://schemas.openxmlformats.org/officeDocument/2006/relationships/image" Target="../media/image3.png"/><Relationship Id="rId4" Type="http://schemas.openxmlformats.org/officeDocument/2006/relationships/image" Target="../media/image53.jp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2.xml"/><Relationship Id="rId3" Type="http://schemas.openxmlformats.org/officeDocument/2006/relationships/image" Target="../media/image3.png"/><Relationship Id="rId4" Type="http://schemas.openxmlformats.org/officeDocument/2006/relationships/image" Target="../media/image54.jp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xml"/><Relationship Id="rId3" Type="http://schemas.openxmlformats.org/officeDocument/2006/relationships/image" Target="../media/image3.png"/><Relationship Id="rId4" Type="http://schemas.openxmlformats.org/officeDocument/2006/relationships/image" Target="../media/image55.jp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4.xml"/><Relationship Id="rId3" Type="http://schemas.openxmlformats.org/officeDocument/2006/relationships/image" Target="../media/image3.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5.xml"/><Relationship Id="rId3" Type="http://schemas.openxmlformats.org/officeDocument/2006/relationships/image" Target="../media/image3.png"/><Relationship Id="rId4" Type="http://schemas.openxmlformats.org/officeDocument/2006/relationships/image" Target="../media/image58.jpg"/><Relationship Id="rId5" Type="http://schemas.openxmlformats.org/officeDocument/2006/relationships/image" Target="../media/image59.jp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6.xml"/><Relationship Id="rId3" Type="http://schemas.openxmlformats.org/officeDocument/2006/relationships/image" Target="../media/image3.png"/><Relationship Id="rId4" Type="http://schemas.openxmlformats.org/officeDocument/2006/relationships/image" Target="../media/image60.jp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7.xml"/><Relationship Id="rId3" Type="http://schemas.openxmlformats.org/officeDocument/2006/relationships/image" Target="../media/image3.png"/><Relationship Id="rId4" Type="http://schemas.openxmlformats.org/officeDocument/2006/relationships/image" Target="../media/image61.jp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8.xml"/><Relationship Id="rId3" Type="http://schemas.openxmlformats.org/officeDocument/2006/relationships/image" Target="../media/image3.png"/><Relationship Id="rId4" Type="http://schemas.openxmlformats.org/officeDocument/2006/relationships/image" Target="../media/image62.jp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9.xml"/><Relationship Id="rId3"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3.png"/><Relationship Id="rId4" Type="http://schemas.openxmlformats.org/officeDocument/2006/relationships/image" Target="../media/image5.png"/><Relationship Id="rId5" Type="http://schemas.openxmlformats.org/officeDocument/2006/relationships/image" Target="../media/image11.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0.xml"/><Relationship Id="rId3" Type="http://schemas.openxmlformats.org/officeDocument/2006/relationships/image" Target="../media/image3.png"/><Relationship Id="rId4" Type="http://schemas.openxmlformats.org/officeDocument/2006/relationships/image" Target="../media/image63.jp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1.xml"/><Relationship Id="rId3" Type="http://schemas.openxmlformats.org/officeDocument/2006/relationships/image" Target="../media/image3.png"/><Relationship Id="rId4" Type="http://schemas.openxmlformats.org/officeDocument/2006/relationships/image" Target="../media/image64.jp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2.xml"/><Relationship Id="rId3" Type="http://schemas.openxmlformats.org/officeDocument/2006/relationships/image" Target="../media/image3.png"/><Relationship Id="rId4" Type="http://schemas.openxmlformats.org/officeDocument/2006/relationships/image" Target="../media/image65.jp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3.xml"/><Relationship Id="rId3" Type="http://schemas.openxmlformats.org/officeDocument/2006/relationships/image" Target="../media/image3.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4.xml"/><Relationship Id="rId3" Type="http://schemas.openxmlformats.org/officeDocument/2006/relationships/image" Target="../media/image3.png"/><Relationship Id="rId4" Type="http://schemas.openxmlformats.org/officeDocument/2006/relationships/image" Target="../media/image66.jp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5.xml"/><Relationship Id="rId3" Type="http://schemas.openxmlformats.org/officeDocument/2006/relationships/image" Target="../media/image3.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6.xml"/><Relationship Id="rId3" Type="http://schemas.openxmlformats.org/officeDocument/2006/relationships/image" Target="../media/image3.png"/><Relationship Id="rId4" Type="http://schemas.openxmlformats.org/officeDocument/2006/relationships/image" Target="../media/image67.jp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7.xml"/><Relationship Id="rId3" Type="http://schemas.openxmlformats.org/officeDocument/2006/relationships/image" Target="../media/image3.png"/><Relationship Id="rId4" Type="http://schemas.openxmlformats.org/officeDocument/2006/relationships/image" Target="../media/image68.jp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8.xml"/><Relationship Id="rId3" Type="http://schemas.openxmlformats.org/officeDocument/2006/relationships/image" Target="../media/image3.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9.xml"/><Relationship Id="rId3"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2.png"/><Relationship Id="rId4" Type="http://schemas.openxmlformats.org/officeDocument/2006/relationships/image" Target="../media/image3.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0.xml"/><Relationship Id="rId3" Type="http://schemas.openxmlformats.org/officeDocument/2006/relationships/image" Target="../media/image3.png"/><Relationship Id="rId4" Type="http://schemas.openxmlformats.org/officeDocument/2006/relationships/image" Target="../media/image69.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1.xml"/><Relationship Id="rId3" Type="http://schemas.openxmlformats.org/officeDocument/2006/relationships/image" Target="../media/image3.png"/><Relationship Id="rId4" Type="http://schemas.openxmlformats.org/officeDocument/2006/relationships/hyperlink" Target="https://kubernetes.io/docs/reference/kubectl/" TargetMode="External"/><Relationship Id="rId5" Type="http://schemas.openxmlformats.org/officeDocument/2006/relationships/hyperlink" Target="https://kubernetes.io/docs/concepts/security/service-accounts/#default-service-accounts" TargetMode="External"/><Relationship Id="rId6" Type="http://schemas.openxmlformats.org/officeDocument/2006/relationships/hyperlink" Target="https://kubernetes.io/docs/reference/access-authn-authz/rbac/#default-roles-and-role-bindings" TargetMode="External"/><Relationship Id="rId7" Type="http://schemas.openxmlformats.org/officeDocument/2006/relationships/hyperlink" Target="https://kubernetes.io/docs/reference/glossary/?all=true#term-control-plane" TargetMode="Externa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2.xml"/><Relationship Id="rId3" Type="http://schemas.openxmlformats.org/officeDocument/2006/relationships/image" Target="../media/image3.png"/><Relationship Id="rId4" Type="http://schemas.openxmlformats.org/officeDocument/2006/relationships/hyperlink" Target="https://kubernetes.io/docs/concepts/overview/working-with-objects/namespaces" TargetMode="Externa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3.xml"/><Relationship Id="rId3" Type="http://schemas.openxmlformats.org/officeDocument/2006/relationships/image" Target="../media/image3.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4.xml"/><Relationship Id="rId3" Type="http://schemas.openxmlformats.org/officeDocument/2006/relationships/image" Target="../media/image3.png"/><Relationship Id="rId4" Type="http://schemas.openxmlformats.org/officeDocument/2006/relationships/image" Target="../media/image70.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5.xml"/><Relationship Id="rId3" Type="http://schemas.openxmlformats.org/officeDocument/2006/relationships/image" Target="../media/image3.png"/><Relationship Id="rId4" Type="http://schemas.openxmlformats.org/officeDocument/2006/relationships/image" Target="../media/image71.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6.xml"/><Relationship Id="rId3" Type="http://schemas.openxmlformats.org/officeDocument/2006/relationships/image" Target="../media/image3.png"/><Relationship Id="rId4" Type="http://schemas.openxmlformats.org/officeDocument/2006/relationships/image" Target="../media/image72.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7.xml"/><Relationship Id="rId3" Type="http://schemas.openxmlformats.org/officeDocument/2006/relationships/image" Target="../media/image3.png"/><Relationship Id="rId4" Type="http://schemas.openxmlformats.org/officeDocument/2006/relationships/image" Target="../media/image73.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8.xml"/><Relationship Id="rId3" Type="http://schemas.openxmlformats.org/officeDocument/2006/relationships/image" Target="../media/image3.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9.xml"/><Relationship Id="rId3" Type="http://schemas.openxmlformats.org/officeDocument/2006/relationships/image" Target="../media/image3.png"/><Relationship Id="rId4" Type="http://schemas.openxmlformats.org/officeDocument/2006/relationships/image" Target="../media/image74.png"/><Relationship Id="rId5" Type="http://schemas.openxmlformats.org/officeDocument/2006/relationships/image" Target="../media/image7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3.png"/><Relationship Id="rId4" Type="http://schemas.openxmlformats.org/officeDocument/2006/relationships/image" Target="../media/image10.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0.xml"/><Relationship Id="rId3" Type="http://schemas.openxmlformats.org/officeDocument/2006/relationships/hyperlink" Target="mailto:info@hepapi.com" TargetMode="External"/><Relationship Id="rId4" Type="http://schemas.openxmlformats.org/officeDocument/2006/relationships/hyperlink" Target="http://www.hepapi.com/" TargetMode="External"/><Relationship Id="rId9" Type="http://schemas.openxmlformats.org/officeDocument/2006/relationships/image" Target="../media/image79.png"/><Relationship Id="rId5" Type="http://schemas.openxmlformats.org/officeDocument/2006/relationships/image" Target="../media/image3.png"/><Relationship Id="rId6" Type="http://schemas.openxmlformats.org/officeDocument/2006/relationships/image" Target="../media/image76.png"/><Relationship Id="rId7" Type="http://schemas.openxmlformats.org/officeDocument/2006/relationships/image" Target="../media/image78.png"/><Relationship Id="rId8" Type="http://schemas.openxmlformats.org/officeDocument/2006/relationships/image" Target="../media/image7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8" name="Shape 88"/>
        <p:cNvGrpSpPr/>
        <p:nvPr/>
      </p:nvGrpSpPr>
      <p:grpSpPr>
        <a:xfrm>
          <a:off x="0" y="0"/>
          <a:ext cx="0" cy="0"/>
          <a:chOff x="0" y="0"/>
          <a:chExt cx="0" cy="0"/>
        </a:xfrm>
      </p:grpSpPr>
      <p:sp>
        <p:nvSpPr>
          <p:cNvPr id="89" name="Google Shape;89;g1ec4f6ada71_0_0"/>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Narrow"/>
              <a:ea typeface="Arial Narrow"/>
              <a:cs typeface="Arial Narrow"/>
              <a:sym typeface="Arial Narrow"/>
            </a:endParaRPr>
          </a:p>
        </p:txBody>
      </p:sp>
      <p:sp>
        <p:nvSpPr>
          <p:cNvPr id="90" name="Google Shape;90;g1ec4f6ada71_0_0"/>
          <p:cNvSpPr txBox="1"/>
          <p:nvPr>
            <p:ph type="ctrTitle"/>
          </p:nvPr>
        </p:nvSpPr>
        <p:spPr>
          <a:xfrm>
            <a:off x="3051275" y="2759950"/>
            <a:ext cx="7392600" cy="87810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Clr>
                <a:schemeClr val="dk1"/>
              </a:buClr>
              <a:buSzPts val="6600"/>
              <a:buFont typeface="Arial"/>
              <a:buNone/>
            </a:pPr>
            <a:r>
              <a:rPr b="1" lang="en" sz="5600">
                <a:solidFill>
                  <a:srgbClr val="1C4587"/>
                </a:solidFill>
                <a:latin typeface="Exo"/>
                <a:ea typeface="Exo"/>
                <a:cs typeface="Exo"/>
                <a:sym typeface="Exo"/>
              </a:rPr>
              <a:t>KUBERNETES</a:t>
            </a:r>
            <a:endParaRPr b="1" sz="5600">
              <a:solidFill>
                <a:srgbClr val="1C4587"/>
              </a:solidFill>
              <a:latin typeface="Exo"/>
              <a:ea typeface="Exo"/>
              <a:cs typeface="Exo"/>
              <a:sym typeface="Exo"/>
            </a:endParaRPr>
          </a:p>
        </p:txBody>
      </p:sp>
      <p:sp>
        <p:nvSpPr>
          <p:cNvPr id="91" name="Google Shape;91;g1ec4f6ada71_0_0"/>
          <p:cNvSpPr/>
          <p:nvPr/>
        </p:nvSpPr>
        <p:spPr>
          <a:xfrm rot="5400000">
            <a:off x="759867" y="346833"/>
            <a:ext cx="146400" cy="7041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92" name="Google Shape;92;g1ec4f6ada71_0_0"/>
          <p:cNvSpPr/>
          <p:nvPr/>
        </p:nvSpPr>
        <p:spPr>
          <a:xfrm>
            <a:off x="371475" y="620656"/>
            <a:ext cx="993000" cy="151200"/>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93" name="Google Shape;93;g1ec4f6ada71_0_0"/>
          <p:cNvSpPr/>
          <p:nvPr/>
        </p:nvSpPr>
        <p:spPr>
          <a:xfrm>
            <a:off x="0" y="0"/>
            <a:ext cx="771000" cy="6858000"/>
          </a:xfrm>
          <a:prstGeom prst="rect">
            <a:avLst/>
          </a:prstGeom>
          <a:solidFill>
            <a:srgbClr val="24E4B6"/>
          </a:solidFill>
          <a:ln cap="flat" cmpd="sng" w="12700">
            <a:solidFill>
              <a:schemeClr val="lt1"/>
            </a:solidFill>
            <a:prstDash val="solid"/>
            <a:miter lim="800000"/>
            <a:headEnd len="sm" w="sm" type="none"/>
            <a:tailEnd len="sm" w="sm" type="none"/>
          </a:ln>
          <a:effectLst>
            <a:outerShdw blurRad="57150" rotWithShape="0" algn="bl" dir="5400000" dist="19050">
              <a:srgbClr val="00FF00">
                <a:alpha val="4862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94" name="Google Shape;94;g1ec4f6ada71_0_0"/>
          <p:cNvSpPr/>
          <p:nvPr/>
        </p:nvSpPr>
        <p:spPr>
          <a:xfrm>
            <a:off x="780122" y="4439376"/>
            <a:ext cx="11421000" cy="2418600"/>
          </a:xfrm>
          <a:prstGeom prst="rtTriangle">
            <a:avLst/>
          </a:prstGeom>
          <a:solidFill>
            <a:srgbClr val="B2FACD"/>
          </a:solidFill>
          <a:ln cap="flat" cmpd="sng" w="25400">
            <a:solidFill>
              <a:srgbClr val="B2FAC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95" name="Google Shape;95;g1ec4f6ada71_0_0"/>
          <p:cNvPicPr preferRelativeResize="0"/>
          <p:nvPr/>
        </p:nvPicPr>
        <p:blipFill rotWithShape="1">
          <a:blip r:embed="rId3">
            <a:alphaModFix/>
          </a:blip>
          <a:srcRect b="0" l="0" r="18179" t="9089"/>
          <a:stretch/>
        </p:blipFill>
        <p:spPr>
          <a:xfrm>
            <a:off x="10728250" y="62975"/>
            <a:ext cx="1311350" cy="12337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g2ed78a4327e_0_30"/>
          <p:cNvSpPr/>
          <p:nvPr/>
        </p:nvSpPr>
        <p:spPr>
          <a:xfrm>
            <a:off x="0" y="99715"/>
            <a:ext cx="0" cy="257700"/>
          </a:xfrm>
          <a:prstGeom prst="rect">
            <a:avLst/>
          </a:prstGeom>
          <a:solidFill>
            <a:srgbClr val="F8F9FA"/>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95" name="Google Shape;195;g2ed78a4327e_0_30"/>
          <p:cNvSpPr/>
          <p:nvPr/>
        </p:nvSpPr>
        <p:spPr>
          <a:xfrm>
            <a:off x="0" y="0"/>
            <a:ext cx="771000" cy="6858000"/>
          </a:xfrm>
          <a:prstGeom prst="rect">
            <a:avLst/>
          </a:prstGeom>
          <a:solidFill>
            <a:srgbClr val="24E4B6"/>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96" name="Google Shape;196;g2ed78a4327e_0_30"/>
          <p:cNvSpPr/>
          <p:nvPr/>
        </p:nvSpPr>
        <p:spPr>
          <a:xfrm>
            <a:off x="771000" y="6763775"/>
            <a:ext cx="11421000" cy="94200"/>
          </a:xfrm>
          <a:prstGeom prst="rect">
            <a:avLst/>
          </a:prstGeom>
          <a:solidFill>
            <a:srgbClr val="24E4B6"/>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197" name="Google Shape;197;g2ed78a4327e_0_30"/>
          <p:cNvPicPr preferRelativeResize="0"/>
          <p:nvPr/>
        </p:nvPicPr>
        <p:blipFill rotWithShape="1">
          <a:blip r:embed="rId3">
            <a:alphaModFix/>
          </a:blip>
          <a:srcRect b="0" l="0" r="18180" t="9090"/>
          <a:stretch/>
        </p:blipFill>
        <p:spPr>
          <a:xfrm>
            <a:off x="10880650" y="-13225"/>
            <a:ext cx="1311350" cy="1233700"/>
          </a:xfrm>
          <a:prstGeom prst="rect">
            <a:avLst/>
          </a:prstGeom>
          <a:noFill/>
          <a:ln>
            <a:noFill/>
          </a:ln>
        </p:spPr>
      </p:pic>
      <p:sp>
        <p:nvSpPr>
          <p:cNvPr id="198" name="Google Shape;198;g2ed78a4327e_0_30"/>
          <p:cNvSpPr txBox="1"/>
          <p:nvPr/>
        </p:nvSpPr>
        <p:spPr>
          <a:xfrm>
            <a:off x="699449" y="195600"/>
            <a:ext cx="11492700" cy="708000"/>
          </a:xfrm>
          <a:prstGeom prst="rect">
            <a:avLst/>
          </a:prstGeom>
          <a:noFill/>
          <a:ln>
            <a:noFill/>
          </a:ln>
        </p:spPr>
        <p:txBody>
          <a:bodyPr anchorCtr="0" anchor="b" bIns="45700" lIns="91425" spcFirstLastPara="1" rIns="91425" wrap="square" tIns="45700">
            <a:spAutoFit/>
          </a:bodyPr>
          <a:lstStyle/>
          <a:p>
            <a:pPr indent="0" lvl="0" marL="0" marR="0" rtl="0" algn="ctr">
              <a:lnSpc>
                <a:spcPct val="138000"/>
              </a:lnSpc>
              <a:spcBef>
                <a:spcPts val="0"/>
              </a:spcBef>
              <a:spcAft>
                <a:spcPts val="0"/>
              </a:spcAft>
              <a:buClr>
                <a:schemeClr val="dk1"/>
              </a:buClr>
              <a:buSzPts val="1100"/>
              <a:buFont typeface="Arial"/>
              <a:buNone/>
            </a:pPr>
            <a:r>
              <a:rPr b="1" i="0" lang="en" sz="4000" u="none" cap="none" strike="noStrike">
                <a:solidFill>
                  <a:schemeClr val="dk1"/>
                </a:solidFill>
                <a:latin typeface="Arial"/>
                <a:ea typeface="Arial"/>
                <a:cs typeface="Arial"/>
                <a:sym typeface="Arial"/>
              </a:rPr>
              <a:t>Kubernetes</a:t>
            </a:r>
            <a:endParaRPr b="1" i="0" sz="4000" u="none" cap="none" strike="noStrike">
              <a:solidFill>
                <a:schemeClr val="dk1"/>
              </a:solidFill>
              <a:latin typeface="Arial"/>
              <a:ea typeface="Arial"/>
              <a:cs typeface="Arial"/>
              <a:sym typeface="Arial"/>
            </a:endParaRPr>
          </a:p>
        </p:txBody>
      </p:sp>
      <p:sp>
        <p:nvSpPr>
          <p:cNvPr id="199" name="Google Shape;199;g2ed78a4327e_0_30"/>
          <p:cNvSpPr txBox="1"/>
          <p:nvPr/>
        </p:nvSpPr>
        <p:spPr>
          <a:xfrm>
            <a:off x="1376200" y="752250"/>
            <a:ext cx="98727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3000"/>
              <a:buFont typeface="Arial"/>
              <a:buNone/>
            </a:pPr>
            <a:r>
              <a:rPr lang="en" sz="3000">
                <a:solidFill>
                  <a:srgbClr val="741B47"/>
                </a:solidFill>
              </a:rPr>
              <a:t>Kubernetes Master Node Components</a:t>
            </a:r>
            <a:endParaRPr sz="3000">
              <a:solidFill>
                <a:srgbClr val="741B47"/>
              </a:solidFill>
            </a:endParaRPr>
          </a:p>
        </p:txBody>
      </p:sp>
      <p:sp>
        <p:nvSpPr>
          <p:cNvPr id="200" name="Google Shape;200;g2ed78a4327e_0_30"/>
          <p:cNvSpPr txBox="1"/>
          <p:nvPr/>
        </p:nvSpPr>
        <p:spPr>
          <a:xfrm>
            <a:off x="771000" y="1143000"/>
            <a:ext cx="6403800" cy="57258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2000"/>
              <a:buFont typeface="Arial"/>
              <a:buNone/>
            </a:pPr>
            <a:br>
              <a:rPr b="0" i="0" lang="en" sz="2000" u="none" cap="none" strike="noStrike">
                <a:solidFill>
                  <a:srgbClr val="4A1E1E"/>
                </a:solidFill>
                <a:latin typeface="Arial"/>
                <a:ea typeface="Arial"/>
                <a:cs typeface="Arial"/>
                <a:sym typeface="Arial"/>
              </a:rPr>
            </a:br>
            <a:endParaRPr b="0" i="0" sz="2000" u="none" cap="none" strike="noStrike">
              <a:solidFill>
                <a:schemeClr val="dk1"/>
              </a:solidFill>
              <a:latin typeface="Arial"/>
              <a:ea typeface="Arial"/>
              <a:cs typeface="Arial"/>
              <a:sym typeface="Arial"/>
            </a:endParaRPr>
          </a:p>
          <a:p>
            <a:pPr indent="0" lvl="0" marL="0" marR="0" rtl="0" algn="just">
              <a:lnSpc>
                <a:spcPct val="100000"/>
              </a:lnSpc>
              <a:spcBef>
                <a:spcPts val="0"/>
              </a:spcBef>
              <a:spcAft>
                <a:spcPts val="0"/>
              </a:spcAft>
              <a:buClr>
                <a:schemeClr val="dk1"/>
              </a:buClr>
              <a:buSzPts val="1100"/>
              <a:buFont typeface="Arial"/>
              <a:buNone/>
            </a:pPr>
            <a:r>
              <a:rPr b="1" lang="en" sz="2000">
                <a:solidFill>
                  <a:srgbClr val="4A1E1E"/>
                </a:solidFill>
              </a:rPr>
              <a:t>K</a:t>
            </a:r>
            <a:r>
              <a:rPr b="1" i="0" lang="en" sz="2000" u="none" cap="none" strike="noStrike">
                <a:solidFill>
                  <a:srgbClr val="4A1E1E"/>
                </a:solidFill>
                <a:latin typeface="Arial"/>
                <a:ea typeface="Arial"/>
                <a:cs typeface="Arial"/>
                <a:sym typeface="Arial"/>
              </a:rPr>
              <a:t>ube</a:t>
            </a:r>
            <a:r>
              <a:rPr b="1" lang="en" sz="2000">
                <a:solidFill>
                  <a:srgbClr val="4A1E1E"/>
                </a:solidFill>
              </a:rPr>
              <a:t> S</a:t>
            </a:r>
            <a:r>
              <a:rPr b="1" i="0" lang="en" sz="2000" u="none" cap="none" strike="noStrike">
                <a:solidFill>
                  <a:srgbClr val="4A1E1E"/>
                </a:solidFill>
                <a:latin typeface="Arial"/>
                <a:ea typeface="Arial"/>
                <a:cs typeface="Arial"/>
                <a:sym typeface="Arial"/>
              </a:rPr>
              <a:t>cheduler:</a:t>
            </a:r>
            <a:endParaRPr b="1" i="0" sz="2000" u="none" cap="none" strike="noStrike">
              <a:solidFill>
                <a:srgbClr val="4A1E1E"/>
              </a:solidFill>
              <a:latin typeface="Arial"/>
              <a:ea typeface="Arial"/>
              <a:cs typeface="Arial"/>
              <a:sym typeface="Arial"/>
            </a:endParaRPr>
          </a:p>
          <a:p>
            <a:pPr indent="-355600" lvl="0" marL="457200" rtl="0" algn="l">
              <a:lnSpc>
                <a:spcPct val="100000"/>
              </a:lnSpc>
              <a:spcBef>
                <a:spcPts val="1200"/>
              </a:spcBef>
              <a:spcAft>
                <a:spcPts val="0"/>
              </a:spcAft>
              <a:buClr>
                <a:schemeClr val="dk1"/>
              </a:buClr>
              <a:buSzPts val="2000"/>
              <a:buChar char="➢"/>
            </a:pPr>
            <a:r>
              <a:rPr lang="en" sz="2000">
                <a:solidFill>
                  <a:schemeClr val="dk1"/>
                </a:solidFill>
              </a:rPr>
              <a:t>Responsible for scheduling pods on nodes</a:t>
            </a:r>
            <a:endParaRPr sz="2000">
              <a:solidFill>
                <a:schemeClr val="dk1"/>
              </a:solidFill>
            </a:endParaRPr>
          </a:p>
          <a:p>
            <a:pPr indent="0" lvl="0" marL="457200" rtl="0" algn="l">
              <a:lnSpc>
                <a:spcPct val="100000"/>
              </a:lnSpc>
              <a:spcBef>
                <a:spcPts val="1200"/>
              </a:spcBef>
              <a:spcAft>
                <a:spcPts val="0"/>
              </a:spcAft>
              <a:buNone/>
            </a:pPr>
            <a:r>
              <a:t/>
            </a:r>
            <a:endParaRPr sz="2000">
              <a:solidFill>
                <a:schemeClr val="dk1"/>
              </a:solidFill>
            </a:endParaRPr>
          </a:p>
          <a:p>
            <a:pPr indent="-355600" lvl="0" marL="457200" rtl="0" algn="l">
              <a:lnSpc>
                <a:spcPct val="100000"/>
              </a:lnSpc>
              <a:spcBef>
                <a:spcPts val="1200"/>
              </a:spcBef>
              <a:spcAft>
                <a:spcPts val="0"/>
              </a:spcAft>
              <a:buClr>
                <a:schemeClr val="dk1"/>
              </a:buClr>
              <a:buSzPts val="2000"/>
              <a:buChar char="➢"/>
            </a:pPr>
            <a:r>
              <a:rPr lang="en" sz="2000">
                <a:solidFill>
                  <a:schemeClr val="dk1"/>
                </a:solidFill>
              </a:rPr>
              <a:t>Evaluates resource requirement</a:t>
            </a:r>
            <a:endParaRPr sz="2000">
              <a:solidFill>
                <a:schemeClr val="dk1"/>
              </a:solidFill>
            </a:endParaRPr>
          </a:p>
          <a:p>
            <a:pPr indent="0" lvl="0" marL="457200" rtl="0" algn="l">
              <a:lnSpc>
                <a:spcPct val="100000"/>
              </a:lnSpc>
              <a:spcBef>
                <a:spcPts val="1200"/>
              </a:spcBef>
              <a:spcAft>
                <a:spcPts val="0"/>
              </a:spcAft>
              <a:buNone/>
            </a:pPr>
            <a:r>
              <a:t/>
            </a:r>
            <a:endParaRPr sz="2000">
              <a:solidFill>
                <a:schemeClr val="dk1"/>
              </a:solidFill>
            </a:endParaRPr>
          </a:p>
          <a:p>
            <a:pPr indent="-355600" lvl="0" marL="457200" rtl="0" algn="l">
              <a:lnSpc>
                <a:spcPct val="100000"/>
              </a:lnSpc>
              <a:spcBef>
                <a:spcPts val="1200"/>
              </a:spcBef>
              <a:spcAft>
                <a:spcPts val="0"/>
              </a:spcAft>
              <a:buClr>
                <a:schemeClr val="dk1"/>
              </a:buClr>
              <a:buSzPts val="2000"/>
              <a:buChar char="➢"/>
            </a:pPr>
            <a:r>
              <a:rPr lang="en" sz="2000">
                <a:solidFill>
                  <a:schemeClr val="dk1"/>
                </a:solidFill>
              </a:rPr>
              <a:t>Considers policy constraints, affinity/anti-affinity specifications</a:t>
            </a:r>
            <a:endParaRPr sz="2000">
              <a:solidFill>
                <a:schemeClr val="dk1"/>
              </a:solidFill>
            </a:endParaRPr>
          </a:p>
          <a:p>
            <a:pPr indent="0" lvl="0" marL="457200" rtl="0" algn="l">
              <a:lnSpc>
                <a:spcPct val="100000"/>
              </a:lnSpc>
              <a:spcBef>
                <a:spcPts val="1200"/>
              </a:spcBef>
              <a:spcAft>
                <a:spcPts val="0"/>
              </a:spcAft>
              <a:buNone/>
            </a:pPr>
            <a:r>
              <a:t/>
            </a:r>
            <a:endParaRPr sz="2000">
              <a:solidFill>
                <a:schemeClr val="dk1"/>
              </a:solidFill>
            </a:endParaRPr>
          </a:p>
          <a:p>
            <a:pPr indent="-355600" lvl="0" marL="457200" rtl="0" algn="l">
              <a:lnSpc>
                <a:spcPct val="100000"/>
              </a:lnSpc>
              <a:spcBef>
                <a:spcPts val="1200"/>
              </a:spcBef>
              <a:spcAft>
                <a:spcPts val="0"/>
              </a:spcAft>
              <a:buClr>
                <a:schemeClr val="dk1"/>
              </a:buClr>
              <a:buSzPts val="2000"/>
              <a:buChar char="➢"/>
            </a:pPr>
            <a:r>
              <a:rPr lang="en" sz="2000">
                <a:solidFill>
                  <a:schemeClr val="dk1"/>
                </a:solidFill>
              </a:rPr>
              <a:t>Ensures efficient utilization of resources</a:t>
            </a:r>
            <a:endParaRPr sz="2000">
              <a:solidFill>
                <a:schemeClr val="dk1"/>
              </a:solidFill>
            </a:endParaRPr>
          </a:p>
          <a:p>
            <a:pPr indent="0" lvl="0" marL="457200" marR="0" rtl="0" algn="just">
              <a:lnSpc>
                <a:spcPct val="100000"/>
              </a:lnSpc>
              <a:spcBef>
                <a:spcPts val="1200"/>
              </a:spcBef>
              <a:spcAft>
                <a:spcPts val="0"/>
              </a:spcAft>
              <a:buNone/>
            </a:pPr>
            <a:r>
              <a:t/>
            </a:r>
            <a:endParaRPr sz="2000">
              <a:solidFill>
                <a:schemeClr val="dk1"/>
              </a:solidFill>
            </a:endParaRPr>
          </a:p>
          <a:p>
            <a:pPr indent="0" lvl="0" marL="0" marR="0" rtl="0" algn="just">
              <a:lnSpc>
                <a:spcPct val="100000"/>
              </a:lnSpc>
              <a:spcBef>
                <a:spcPts val="0"/>
              </a:spcBef>
              <a:spcAft>
                <a:spcPts val="0"/>
              </a:spcAft>
              <a:buClr>
                <a:srgbClr val="000000"/>
              </a:buClr>
              <a:buSzPts val="2500"/>
              <a:buFont typeface="Arial"/>
              <a:buNone/>
            </a:pPr>
            <a:r>
              <a:t/>
            </a:r>
            <a:endParaRPr b="1" i="0" sz="2000" u="none" cap="none" strike="noStrike">
              <a:solidFill>
                <a:srgbClr val="4A1E1E"/>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2000"/>
              <a:buFont typeface="Arial"/>
              <a:buNone/>
            </a:pPr>
            <a:r>
              <a:t/>
            </a:r>
            <a:endParaRPr b="0" i="0" sz="2000" u="none" cap="none" strike="noStrike">
              <a:solidFill>
                <a:srgbClr val="4A1E1E"/>
              </a:solidFill>
              <a:latin typeface="Arial"/>
              <a:ea typeface="Arial"/>
              <a:cs typeface="Arial"/>
              <a:sym typeface="Arial"/>
            </a:endParaRPr>
          </a:p>
        </p:txBody>
      </p:sp>
      <p:pic>
        <p:nvPicPr>
          <p:cNvPr id="201" name="Google Shape;201;g2ed78a4327e_0_30"/>
          <p:cNvPicPr preferRelativeResize="0"/>
          <p:nvPr/>
        </p:nvPicPr>
        <p:blipFill>
          <a:blip r:embed="rId4">
            <a:alphaModFix/>
          </a:blip>
          <a:stretch>
            <a:fillRect/>
          </a:stretch>
        </p:blipFill>
        <p:spPr>
          <a:xfrm>
            <a:off x="7319125" y="1401000"/>
            <a:ext cx="4712399" cy="2233799"/>
          </a:xfrm>
          <a:prstGeom prst="rect">
            <a:avLst/>
          </a:prstGeom>
          <a:noFill/>
          <a:ln>
            <a:noFill/>
          </a:ln>
        </p:spPr>
      </p:pic>
      <p:pic>
        <p:nvPicPr>
          <p:cNvPr id="202" name="Google Shape;202;g2ed78a4327e_0_30"/>
          <p:cNvPicPr preferRelativeResize="0"/>
          <p:nvPr/>
        </p:nvPicPr>
        <p:blipFill>
          <a:blip r:embed="rId5">
            <a:alphaModFix/>
          </a:blip>
          <a:stretch>
            <a:fillRect/>
          </a:stretch>
        </p:blipFill>
        <p:spPr>
          <a:xfrm>
            <a:off x="7262450" y="4132199"/>
            <a:ext cx="4712399" cy="195365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g2aa418787f7_0_87"/>
          <p:cNvSpPr/>
          <p:nvPr/>
        </p:nvSpPr>
        <p:spPr>
          <a:xfrm>
            <a:off x="0" y="99715"/>
            <a:ext cx="0" cy="257700"/>
          </a:xfrm>
          <a:prstGeom prst="rect">
            <a:avLst/>
          </a:prstGeom>
          <a:solidFill>
            <a:srgbClr val="F8F9FA"/>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08" name="Google Shape;208;g2aa418787f7_0_87"/>
          <p:cNvSpPr/>
          <p:nvPr/>
        </p:nvSpPr>
        <p:spPr>
          <a:xfrm>
            <a:off x="0" y="0"/>
            <a:ext cx="771000" cy="6858000"/>
          </a:xfrm>
          <a:prstGeom prst="rect">
            <a:avLst/>
          </a:prstGeom>
          <a:solidFill>
            <a:srgbClr val="24E4B6"/>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09" name="Google Shape;209;g2aa418787f7_0_87"/>
          <p:cNvSpPr/>
          <p:nvPr/>
        </p:nvSpPr>
        <p:spPr>
          <a:xfrm>
            <a:off x="771000" y="6763775"/>
            <a:ext cx="11421000" cy="94200"/>
          </a:xfrm>
          <a:prstGeom prst="rect">
            <a:avLst/>
          </a:prstGeom>
          <a:solidFill>
            <a:srgbClr val="24E4B6"/>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210" name="Google Shape;210;g2aa418787f7_0_87"/>
          <p:cNvPicPr preferRelativeResize="0"/>
          <p:nvPr/>
        </p:nvPicPr>
        <p:blipFill rotWithShape="1">
          <a:blip r:embed="rId3">
            <a:alphaModFix/>
          </a:blip>
          <a:srcRect b="0" l="0" r="18179" t="9089"/>
          <a:stretch/>
        </p:blipFill>
        <p:spPr>
          <a:xfrm>
            <a:off x="10880650" y="-13225"/>
            <a:ext cx="1311350" cy="1233700"/>
          </a:xfrm>
          <a:prstGeom prst="rect">
            <a:avLst/>
          </a:prstGeom>
          <a:noFill/>
          <a:ln>
            <a:noFill/>
          </a:ln>
        </p:spPr>
      </p:pic>
      <p:sp>
        <p:nvSpPr>
          <p:cNvPr id="211" name="Google Shape;211;g2aa418787f7_0_87"/>
          <p:cNvSpPr txBox="1"/>
          <p:nvPr/>
        </p:nvSpPr>
        <p:spPr>
          <a:xfrm>
            <a:off x="699449" y="195600"/>
            <a:ext cx="11492700" cy="708000"/>
          </a:xfrm>
          <a:prstGeom prst="rect">
            <a:avLst/>
          </a:prstGeom>
          <a:noFill/>
          <a:ln>
            <a:noFill/>
          </a:ln>
        </p:spPr>
        <p:txBody>
          <a:bodyPr anchorCtr="0" anchor="b" bIns="45700" lIns="91425" spcFirstLastPara="1" rIns="91425" wrap="square" tIns="45700">
            <a:spAutoFit/>
          </a:bodyPr>
          <a:lstStyle/>
          <a:p>
            <a:pPr indent="0" lvl="0" marL="0" marR="0" rtl="0" algn="ctr">
              <a:lnSpc>
                <a:spcPct val="138000"/>
              </a:lnSpc>
              <a:spcBef>
                <a:spcPts val="0"/>
              </a:spcBef>
              <a:spcAft>
                <a:spcPts val="0"/>
              </a:spcAft>
              <a:buClr>
                <a:schemeClr val="dk1"/>
              </a:buClr>
              <a:buSzPts val="1100"/>
              <a:buFont typeface="Arial"/>
              <a:buNone/>
            </a:pPr>
            <a:r>
              <a:rPr b="1" i="0" lang="en" sz="4000" u="none" cap="none" strike="noStrike">
                <a:solidFill>
                  <a:schemeClr val="dk1"/>
                </a:solidFill>
                <a:latin typeface="Arial"/>
                <a:ea typeface="Arial"/>
                <a:cs typeface="Arial"/>
                <a:sym typeface="Arial"/>
              </a:rPr>
              <a:t>Kubernetes</a:t>
            </a:r>
            <a:endParaRPr b="1" i="0" sz="4000" u="none" cap="none" strike="noStrike">
              <a:solidFill>
                <a:schemeClr val="dk1"/>
              </a:solidFill>
              <a:latin typeface="Arial"/>
              <a:ea typeface="Arial"/>
              <a:cs typeface="Arial"/>
              <a:sym typeface="Arial"/>
            </a:endParaRPr>
          </a:p>
        </p:txBody>
      </p:sp>
      <p:sp>
        <p:nvSpPr>
          <p:cNvPr id="212" name="Google Shape;212;g2aa418787f7_0_87"/>
          <p:cNvSpPr txBox="1"/>
          <p:nvPr/>
        </p:nvSpPr>
        <p:spPr>
          <a:xfrm>
            <a:off x="1376200" y="752250"/>
            <a:ext cx="9872700" cy="646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000"/>
              <a:buFont typeface="Arial"/>
              <a:buNone/>
            </a:pPr>
            <a:r>
              <a:rPr b="0" i="0" lang="en" sz="3000" u="none" cap="none" strike="noStrike">
                <a:solidFill>
                  <a:srgbClr val="741B47"/>
                </a:solidFill>
                <a:latin typeface="Arial"/>
                <a:ea typeface="Arial"/>
                <a:cs typeface="Arial"/>
                <a:sym typeface="Arial"/>
              </a:rPr>
              <a:t>Kubernetes  Worker Node Components</a:t>
            </a:r>
            <a:endParaRPr b="0" i="0" sz="2400" u="none" cap="none" strike="noStrike">
              <a:solidFill>
                <a:srgbClr val="741B47"/>
              </a:solidFill>
              <a:latin typeface="Arial"/>
              <a:ea typeface="Arial"/>
              <a:cs typeface="Arial"/>
              <a:sym typeface="Arial"/>
            </a:endParaRPr>
          </a:p>
        </p:txBody>
      </p:sp>
      <p:sp>
        <p:nvSpPr>
          <p:cNvPr id="213" name="Google Shape;213;g2aa418787f7_0_87"/>
          <p:cNvSpPr txBox="1"/>
          <p:nvPr/>
        </p:nvSpPr>
        <p:spPr>
          <a:xfrm>
            <a:off x="771000" y="990600"/>
            <a:ext cx="5333700" cy="38481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latin typeface="Arial"/>
              <a:ea typeface="Arial"/>
              <a:cs typeface="Arial"/>
              <a:sym typeface="Arial"/>
            </a:endParaRPr>
          </a:p>
          <a:p>
            <a:pPr indent="0" lvl="0" marL="0" marR="0" rtl="0" algn="just">
              <a:lnSpc>
                <a:spcPct val="100000"/>
              </a:lnSpc>
              <a:spcBef>
                <a:spcPts val="0"/>
              </a:spcBef>
              <a:spcAft>
                <a:spcPts val="0"/>
              </a:spcAft>
              <a:buClr>
                <a:schemeClr val="dk1"/>
              </a:buClr>
              <a:buSzPts val="1100"/>
              <a:buFont typeface="Arial"/>
              <a:buNone/>
            </a:pPr>
            <a:r>
              <a:t/>
            </a:r>
            <a:endParaRPr b="0" i="0" sz="1100" u="none" cap="none" strike="noStrike">
              <a:solidFill>
                <a:schemeClr val="dk1"/>
              </a:solidFill>
              <a:latin typeface="Arial"/>
              <a:ea typeface="Arial"/>
              <a:cs typeface="Arial"/>
              <a:sym typeface="Arial"/>
            </a:endParaRPr>
          </a:p>
          <a:p>
            <a:pPr indent="0" lvl="0" marL="0" marR="0" rtl="0" algn="just">
              <a:lnSpc>
                <a:spcPct val="100000"/>
              </a:lnSpc>
              <a:spcBef>
                <a:spcPts val="0"/>
              </a:spcBef>
              <a:spcAft>
                <a:spcPts val="0"/>
              </a:spcAft>
              <a:buClr>
                <a:schemeClr val="dk1"/>
              </a:buClr>
              <a:buSzPts val="1100"/>
              <a:buFont typeface="Arial"/>
              <a:buNone/>
            </a:pPr>
            <a:r>
              <a:rPr b="1" lang="en" sz="2500">
                <a:solidFill>
                  <a:srgbClr val="4A1E1E"/>
                </a:solidFill>
              </a:rPr>
              <a:t>K</a:t>
            </a:r>
            <a:r>
              <a:rPr b="1" i="0" lang="en" sz="2500" u="none" cap="none" strike="noStrike">
                <a:solidFill>
                  <a:srgbClr val="4A1E1E"/>
                </a:solidFill>
                <a:latin typeface="Arial"/>
                <a:ea typeface="Arial"/>
                <a:cs typeface="Arial"/>
                <a:sym typeface="Arial"/>
              </a:rPr>
              <a:t>ubelet</a:t>
            </a:r>
            <a:r>
              <a:rPr b="1" i="0" lang="en" sz="2800" u="none" cap="none" strike="noStrike">
                <a:solidFill>
                  <a:srgbClr val="4A1E1E"/>
                </a:solidFill>
                <a:latin typeface="Arial"/>
                <a:ea typeface="Arial"/>
                <a:cs typeface="Arial"/>
                <a:sym typeface="Arial"/>
              </a:rPr>
              <a:t>:</a:t>
            </a:r>
            <a:endParaRPr b="1" i="0" sz="2800" u="none" cap="none" strike="noStrike">
              <a:solidFill>
                <a:srgbClr val="4A1E1E"/>
              </a:solidFill>
              <a:latin typeface="Arial"/>
              <a:ea typeface="Arial"/>
              <a:cs typeface="Arial"/>
              <a:sym typeface="Arial"/>
            </a:endParaRPr>
          </a:p>
          <a:p>
            <a:pPr indent="0" lvl="0" marL="0" marR="0" rtl="0" algn="just">
              <a:lnSpc>
                <a:spcPct val="100000"/>
              </a:lnSpc>
              <a:spcBef>
                <a:spcPts val="0"/>
              </a:spcBef>
              <a:spcAft>
                <a:spcPts val="0"/>
              </a:spcAft>
              <a:buClr>
                <a:schemeClr val="dk1"/>
              </a:buClr>
              <a:buSzPts val="1100"/>
              <a:buFont typeface="Arial"/>
              <a:buNone/>
            </a:pPr>
            <a:r>
              <a:t/>
            </a:r>
            <a:endParaRPr b="1" sz="2800">
              <a:solidFill>
                <a:srgbClr val="4A1E1E"/>
              </a:solidFill>
            </a:endParaRPr>
          </a:p>
          <a:p>
            <a:pPr indent="-355600" lvl="0" marL="457200" rtl="0" algn="just">
              <a:spcBef>
                <a:spcPts val="0"/>
              </a:spcBef>
              <a:spcAft>
                <a:spcPts val="0"/>
              </a:spcAft>
              <a:buClr>
                <a:srgbClr val="4A1E1E"/>
              </a:buClr>
              <a:buSzPts val="2000"/>
              <a:buChar char="➢"/>
            </a:pPr>
            <a:r>
              <a:rPr lang="en" sz="2000">
                <a:solidFill>
                  <a:srgbClr val="4A1E1E"/>
                </a:solidFill>
              </a:rPr>
              <a:t>Agent that runs on each node</a:t>
            </a:r>
            <a:endParaRPr sz="2000">
              <a:solidFill>
                <a:srgbClr val="4A1E1E"/>
              </a:solidFill>
            </a:endParaRPr>
          </a:p>
          <a:p>
            <a:pPr indent="0" lvl="0" marL="457200" rtl="0" algn="just">
              <a:spcBef>
                <a:spcPts val="0"/>
              </a:spcBef>
              <a:spcAft>
                <a:spcPts val="0"/>
              </a:spcAft>
              <a:buNone/>
            </a:pPr>
            <a:r>
              <a:t/>
            </a:r>
            <a:endParaRPr sz="2000">
              <a:solidFill>
                <a:srgbClr val="4A1E1E"/>
              </a:solidFill>
            </a:endParaRPr>
          </a:p>
          <a:p>
            <a:pPr indent="-355600" lvl="0" marL="457200" rtl="0" algn="just">
              <a:spcBef>
                <a:spcPts val="0"/>
              </a:spcBef>
              <a:spcAft>
                <a:spcPts val="0"/>
              </a:spcAft>
              <a:buClr>
                <a:srgbClr val="4A1E1E"/>
              </a:buClr>
              <a:buSzPts val="2000"/>
              <a:buChar char="➢"/>
            </a:pPr>
            <a:r>
              <a:rPr lang="en" sz="2000">
                <a:solidFill>
                  <a:srgbClr val="4A1E1E"/>
                </a:solidFill>
              </a:rPr>
              <a:t>Ensures containers are running in a pod</a:t>
            </a:r>
            <a:endParaRPr sz="2000">
              <a:solidFill>
                <a:srgbClr val="4A1E1E"/>
              </a:solidFill>
            </a:endParaRPr>
          </a:p>
          <a:p>
            <a:pPr indent="0" lvl="0" marL="457200" rtl="0" algn="just">
              <a:spcBef>
                <a:spcPts val="0"/>
              </a:spcBef>
              <a:spcAft>
                <a:spcPts val="0"/>
              </a:spcAft>
              <a:buNone/>
            </a:pPr>
            <a:r>
              <a:t/>
            </a:r>
            <a:endParaRPr sz="2000">
              <a:solidFill>
                <a:srgbClr val="4A1E1E"/>
              </a:solidFill>
            </a:endParaRPr>
          </a:p>
          <a:p>
            <a:pPr indent="-355600" lvl="0" marL="457200" rtl="0" algn="just">
              <a:spcBef>
                <a:spcPts val="0"/>
              </a:spcBef>
              <a:spcAft>
                <a:spcPts val="0"/>
              </a:spcAft>
              <a:buClr>
                <a:srgbClr val="4A1E1E"/>
              </a:buClr>
              <a:buSzPts val="2000"/>
              <a:buChar char="➢"/>
            </a:pPr>
            <a:r>
              <a:rPr lang="en" sz="2000">
                <a:solidFill>
                  <a:srgbClr val="4A1E1E"/>
                </a:solidFill>
              </a:rPr>
              <a:t>Communicates with the kube-apiserver</a:t>
            </a:r>
            <a:endParaRPr sz="2000">
              <a:solidFill>
                <a:srgbClr val="4A1E1E"/>
              </a:solidFill>
            </a:endParaRPr>
          </a:p>
          <a:p>
            <a:pPr indent="0" lvl="0" marL="457200" rtl="0" algn="just">
              <a:spcBef>
                <a:spcPts val="0"/>
              </a:spcBef>
              <a:spcAft>
                <a:spcPts val="0"/>
              </a:spcAft>
              <a:buNone/>
            </a:pPr>
            <a:r>
              <a:t/>
            </a:r>
            <a:endParaRPr sz="2000">
              <a:solidFill>
                <a:srgbClr val="4A1E1E"/>
              </a:solidFill>
            </a:endParaRPr>
          </a:p>
          <a:p>
            <a:pPr indent="-355600" lvl="0" marL="457200" rtl="0" algn="just">
              <a:spcBef>
                <a:spcPts val="0"/>
              </a:spcBef>
              <a:spcAft>
                <a:spcPts val="0"/>
              </a:spcAft>
              <a:buClr>
                <a:srgbClr val="4A1E1E"/>
              </a:buClr>
              <a:buSzPts val="2000"/>
              <a:buChar char="➢"/>
            </a:pPr>
            <a:r>
              <a:rPr lang="en" sz="2000">
                <a:solidFill>
                  <a:srgbClr val="4A1E1E"/>
                </a:solidFill>
              </a:rPr>
              <a:t>Monitors pod status and reports to the control plane</a:t>
            </a:r>
            <a:endParaRPr b="1" i="0" sz="2500" u="none" cap="none" strike="noStrike">
              <a:solidFill>
                <a:srgbClr val="4A1E1E"/>
              </a:solidFill>
              <a:latin typeface="Arial"/>
              <a:ea typeface="Arial"/>
              <a:cs typeface="Arial"/>
              <a:sym typeface="Arial"/>
            </a:endParaRPr>
          </a:p>
        </p:txBody>
      </p:sp>
      <p:pic>
        <p:nvPicPr>
          <p:cNvPr id="214" name="Google Shape;214;g2aa418787f7_0_87"/>
          <p:cNvPicPr preferRelativeResize="0"/>
          <p:nvPr/>
        </p:nvPicPr>
        <p:blipFill>
          <a:blip r:embed="rId4">
            <a:alphaModFix/>
          </a:blip>
          <a:stretch>
            <a:fillRect/>
          </a:stretch>
        </p:blipFill>
        <p:spPr>
          <a:xfrm>
            <a:off x="6104600" y="1493600"/>
            <a:ext cx="5974075" cy="26385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g21bdac0be92_0_21"/>
          <p:cNvSpPr/>
          <p:nvPr/>
        </p:nvSpPr>
        <p:spPr>
          <a:xfrm>
            <a:off x="0" y="99715"/>
            <a:ext cx="0" cy="257700"/>
          </a:xfrm>
          <a:prstGeom prst="rect">
            <a:avLst/>
          </a:prstGeom>
          <a:solidFill>
            <a:srgbClr val="F8F9FA"/>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20" name="Google Shape;220;g21bdac0be92_0_21"/>
          <p:cNvSpPr/>
          <p:nvPr/>
        </p:nvSpPr>
        <p:spPr>
          <a:xfrm>
            <a:off x="0" y="0"/>
            <a:ext cx="771000" cy="6858000"/>
          </a:xfrm>
          <a:prstGeom prst="rect">
            <a:avLst/>
          </a:prstGeom>
          <a:solidFill>
            <a:srgbClr val="24E4B6"/>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21" name="Google Shape;221;g21bdac0be92_0_21"/>
          <p:cNvSpPr/>
          <p:nvPr/>
        </p:nvSpPr>
        <p:spPr>
          <a:xfrm>
            <a:off x="771000" y="6763775"/>
            <a:ext cx="11421000" cy="94200"/>
          </a:xfrm>
          <a:prstGeom prst="rect">
            <a:avLst/>
          </a:prstGeom>
          <a:solidFill>
            <a:srgbClr val="24E4B6"/>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222" name="Google Shape;222;g21bdac0be92_0_21"/>
          <p:cNvPicPr preferRelativeResize="0"/>
          <p:nvPr/>
        </p:nvPicPr>
        <p:blipFill rotWithShape="1">
          <a:blip r:embed="rId3">
            <a:alphaModFix/>
          </a:blip>
          <a:srcRect b="0" l="0" r="18180" t="9090"/>
          <a:stretch/>
        </p:blipFill>
        <p:spPr>
          <a:xfrm>
            <a:off x="10880650" y="-13225"/>
            <a:ext cx="1311350" cy="1233700"/>
          </a:xfrm>
          <a:prstGeom prst="rect">
            <a:avLst/>
          </a:prstGeom>
          <a:noFill/>
          <a:ln>
            <a:noFill/>
          </a:ln>
        </p:spPr>
      </p:pic>
      <p:sp>
        <p:nvSpPr>
          <p:cNvPr id="223" name="Google Shape;223;g21bdac0be92_0_21"/>
          <p:cNvSpPr txBox="1"/>
          <p:nvPr/>
        </p:nvSpPr>
        <p:spPr>
          <a:xfrm>
            <a:off x="699449" y="195600"/>
            <a:ext cx="11492700" cy="708000"/>
          </a:xfrm>
          <a:prstGeom prst="rect">
            <a:avLst/>
          </a:prstGeom>
          <a:noFill/>
          <a:ln>
            <a:noFill/>
          </a:ln>
        </p:spPr>
        <p:txBody>
          <a:bodyPr anchorCtr="0" anchor="b" bIns="45700" lIns="91425" spcFirstLastPara="1" rIns="91425" wrap="square" tIns="45700">
            <a:spAutoFit/>
          </a:bodyPr>
          <a:lstStyle/>
          <a:p>
            <a:pPr indent="0" lvl="0" marL="0" marR="0" rtl="0" algn="ctr">
              <a:lnSpc>
                <a:spcPct val="138000"/>
              </a:lnSpc>
              <a:spcBef>
                <a:spcPts val="0"/>
              </a:spcBef>
              <a:spcAft>
                <a:spcPts val="0"/>
              </a:spcAft>
              <a:buClr>
                <a:schemeClr val="dk1"/>
              </a:buClr>
              <a:buSzPts val="1100"/>
              <a:buFont typeface="Arial"/>
              <a:buNone/>
            </a:pPr>
            <a:r>
              <a:rPr b="1" i="0" lang="en" sz="4000" u="none" cap="none" strike="noStrike">
                <a:solidFill>
                  <a:schemeClr val="dk1"/>
                </a:solidFill>
                <a:latin typeface="Arial"/>
                <a:ea typeface="Arial"/>
                <a:cs typeface="Arial"/>
                <a:sym typeface="Arial"/>
              </a:rPr>
              <a:t>Kubernetes</a:t>
            </a:r>
            <a:endParaRPr b="1" i="0" sz="4000" u="none" cap="none" strike="noStrike">
              <a:solidFill>
                <a:schemeClr val="dk1"/>
              </a:solidFill>
              <a:latin typeface="Arial"/>
              <a:ea typeface="Arial"/>
              <a:cs typeface="Arial"/>
              <a:sym typeface="Arial"/>
            </a:endParaRPr>
          </a:p>
        </p:txBody>
      </p:sp>
      <p:sp>
        <p:nvSpPr>
          <p:cNvPr id="224" name="Google Shape;224;g21bdac0be92_0_21"/>
          <p:cNvSpPr txBox="1"/>
          <p:nvPr/>
        </p:nvSpPr>
        <p:spPr>
          <a:xfrm>
            <a:off x="1376200" y="752250"/>
            <a:ext cx="9872700" cy="646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000"/>
              <a:buFont typeface="Arial"/>
              <a:buNone/>
            </a:pPr>
            <a:r>
              <a:rPr b="0" i="0" lang="en" sz="3000" u="none" cap="none" strike="noStrike">
                <a:solidFill>
                  <a:srgbClr val="741B47"/>
                </a:solidFill>
                <a:latin typeface="Arial"/>
                <a:ea typeface="Arial"/>
                <a:cs typeface="Arial"/>
                <a:sym typeface="Arial"/>
              </a:rPr>
              <a:t>Kubernetes  Worker Node Components</a:t>
            </a:r>
            <a:endParaRPr b="0" i="0" sz="2400" u="none" cap="none" strike="noStrike">
              <a:solidFill>
                <a:srgbClr val="741B47"/>
              </a:solidFill>
              <a:latin typeface="Arial"/>
              <a:ea typeface="Arial"/>
              <a:cs typeface="Arial"/>
              <a:sym typeface="Arial"/>
            </a:endParaRPr>
          </a:p>
        </p:txBody>
      </p:sp>
      <p:sp>
        <p:nvSpPr>
          <p:cNvPr id="225" name="Google Shape;225;g21bdac0be92_0_21"/>
          <p:cNvSpPr txBox="1"/>
          <p:nvPr/>
        </p:nvSpPr>
        <p:spPr>
          <a:xfrm>
            <a:off x="771000" y="1601375"/>
            <a:ext cx="6790800" cy="41868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2500"/>
              <a:buFont typeface="Arial"/>
              <a:buNone/>
            </a:pPr>
            <a:r>
              <a:rPr b="1" lang="en" sz="2000">
                <a:solidFill>
                  <a:srgbClr val="4A1E1E"/>
                </a:solidFill>
              </a:rPr>
              <a:t>K</a:t>
            </a:r>
            <a:r>
              <a:rPr b="1" i="0" lang="en" sz="2000" u="none" cap="none" strike="noStrike">
                <a:solidFill>
                  <a:srgbClr val="4A1E1E"/>
                </a:solidFill>
                <a:latin typeface="Arial"/>
                <a:ea typeface="Arial"/>
                <a:cs typeface="Arial"/>
                <a:sym typeface="Arial"/>
              </a:rPr>
              <a:t>ube</a:t>
            </a:r>
            <a:r>
              <a:rPr b="1" lang="en" sz="2000">
                <a:solidFill>
                  <a:srgbClr val="4A1E1E"/>
                </a:solidFill>
              </a:rPr>
              <a:t> P</a:t>
            </a:r>
            <a:r>
              <a:rPr b="1" i="0" lang="en" sz="2000" u="none" cap="none" strike="noStrike">
                <a:solidFill>
                  <a:srgbClr val="4A1E1E"/>
                </a:solidFill>
                <a:latin typeface="Arial"/>
                <a:ea typeface="Arial"/>
                <a:cs typeface="Arial"/>
                <a:sym typeface="Arial"/>
              </a:rPr>
              <a:t>roxy:</a:t>
            </a:r>
            <a:endParaRPr b="1" i="0" sz="2000" u="none" cap="none" strike="noStrike">
              <a:solidFill>
                <a:srgbClr val="4A1E1E"/>
              </a:solidFill>
              <a:latin typeface="Arial"/>
              <a:ea typeface="Arial"/>
              <a:cs typeface="Arial"/>
              <a:sym typeface="Arial"/>
            </a:endParaRPr>
          </a:p>
          <a:p>
            <a:pPr indent="-355600" lvl="0" marL="457200" rtl="0" algn="l">
              <a:lnSpc>
                <a:spcPct val="100000"/>
              </a:lnSpc>
              <a:spcBef>
                <a:spcPts val="1200"/>
              </a:spcBef>
              <a:spcAft>
                <a:spcPts val="0"/>
              </a:spcAft>
              <a:buClr>
                <a:schemeClr val="dk1"/>
              </a:buClr>
              <a:buSzPts val="2000"/>
              <a:buChar char="➢"/>
            </a:pPr>
            <a:r>
              <a:rPr lang="en" sz="2000">
                <a:solidFill>
                  <a:srgbClr val="4A1E1E"/>
                </a:solidFill>
              </a:rPr>
              <a:t>Manages network connectivity and traffic routing</a:t>
            </a:r>
            <a:endParaRPr sz="2000">
              <a:solidFill>
                <a:srgbClr val="4A1E1E"/>
              </a:solidFill>
            </a:endParaRPr>
          </a:p>
          <a:p>
            <a:pPr indent="0" lvl="0" marL="457200" rtl="0" algn="l">
              <a:lnSpc>
                <a:spcPct val="100000"/>
              </a:lnSpc>
              <a:spcBef>
                <a:spcPts val="1200"/>
              </a:spcBef>
              <a:spcAft>
                <a:spcPts val="0"/>
              </a:spcAft>
              <a:buNone/>
            </a:pPr>
            <a:r>
              <a:t/>
            </a:r>
            <a:endParaRPr sz="2000">
              <a:solidFill>
                <a:srgbClr val="4A1E1E"/>
              </a:solidFill>
            </a:endParaRPr>
          </a:p>
          <a:p>
            <a:pPr indent="-355600" lvl="0" marL="457200" rtl="0" algn="l">
              <a:lnSpc>
                <a:spcPct val="100000"/>
              </a:lnSpc>
              <a:spcBef>
                <a:spcPts val="1200"/>
              </a:spcBef>
              <a:spcAft>
                <a:spcPts val="0"/>
              </a:spcAft>
              <a:buClr>
                <a:schemeClr val="dk1"/>
              </a:buClr>
              <a:buSzPts val="2000"/>
              <a:buChar char="➢"/>
            </a:pPr>
            <a:r>
              <a:rPr lang="en" sz="2000">
                <a:solidFill>
                  <a:srgbClr val="4A1E1E"/>
                </a:solidFill>
              </a:rPr>
              <a:t>Implements Service abstraction</a:t>
            </a:r>
            <a:endParaRPr sz="2000">
              <a:solidFill>
                <a:srgbClr val="4A1E1E"/>
              </a:solidFill>
            </a:endParaRPr>
          </a:p>
          <a:p>
            <a:pPr indent="0" lvl="0" marL="457200" rtl="0" algn="l">
              <a:lnSpc>
                <a:spcPct val="100000"/>
              </a:lnSpc>
              <a:spcBef>
                <a:spcPts val="1200"/>
              </a:spcBef>
              <a:spcAft>
                <a:spcPts val="0"/>
              </a:spcAft>
              <a:buNone/>
            </a:pPr>
            <a:r>
              <a:t/>
            </a:r>
            <a:endParaRPr sz="2000">
              <a:solidFill>
                <a:srgbClr val="4A1E1E"/>
              </a:solidFill>
            </a:endParaRPr>
          </a:p>
          <a:p>
            <a:pPr indent="-355600" lvl="0" marL="457200" rtl="0" algn="l">
              <a:lnSpc>
                <a:spcPct val="100000"/>
              </a:lnSpc>
              <a:spcBef>
                <a:spcPts val="1200"/>
              </a:spcBef>
              <a:spcAft>
                <a:spcPts val="0"/>
              </a:spcAft>
              <a:buClr>
                <a:schemeClr val="dk1"/>
              </a:buClr>
              <a:buSzPts val="2000"/>
              <a:buChar char="➢"/>
            </a:pPr>
            <a:r>
              <a:rPr lang="en" sz="2000">
                <a:solidFill>
                  <a:srgbClr val="4A1E1E"/>
                </a:solidFill>
              </a:rPr>
              <a:t>Handles request forwarding to the correct pod</a:t>
            </a:r>
            <a:endParaRPr sz="2000">
              <a:solidFill>
                <a:srgbClr val="4A1E1E"/>
              </a:solidFill>
            </a:endParaRPr>
          </a:p>
          <a:p>
            <a:pPr indent="0" lvl="0" marL="457200" rtl="0" algn="l">
              <a:lnSpc>
                <a:spcPct val="100000"/>
              </a:lnSpc>
              <a:spcBef>
                <a:spcPts val="1200"/>
              </a:spcBef>
              <a:spcAft>
                <a:spcPts val="0"/>
              </a:spcAft>
              <a:buNone/>
            </a:pPr>
            <a:r>
              <a:t/>
            </a:r>
            <a:endParaRPr sz="2000">
              <a:solidFill>
                <a:srgbClr val="4A1E1E"/>
              </a:solidFill>
            </a:endParaRPr>
          </a:p>
          <a:p>
            <a:pPr indent="-355600" lvl="0" marL="457200" rtl="0" algn="l">
              <a:lnSpc>
                <a:spcPct val="100000"/>
              </a:lnSpc>
              <a:spcBef>
                <a:spcPts val="1200"/>
              </a:spcBef>
              <a:spcAft>
                <a:spcPts val="0"/>
              </a:spcAft>
              <a:buClr>
                <a:schemeClr val="dk1"/>
              </a:buClr>
              <a:buSzPts val="2000"/>
              <a:buChar char="➢"/>
            </a:pPr>
            <a:r>
              <a:rPr lang="en" sz="2000">
                <a:solidFill>
                  <a:srgbClr val="4A1E1E"/>
                </a:solidFill>
              </a:rPr>
              <a:t>Ensures load balancing and network rules</a:t>
            </a:r>
            <a:endParaRPr sz="2000">
              <a:solidFill>
                <a:srgbClr val="4A1E1E"/>
              </a:solidFill>
            </a:endParaRPr>
          </a:p>
          <a:p>
            <a:pPr indent="0" lvl="0" marL="0" marR="0" rtl="0" algn="just">
              <a:lnSpc>
                <a:spcPct val="100000"/>
              </a:lnSpc>
              <a:spcBef>
                <a:spcPts val="1200"/>
              </a:spcBef>
              <a:spcAft>
                <a:spcPts val="0"/>
              </a:spcAft>
              <a:buClr>
                <a:srgbClr val="000000"/>
              </a:buClr>
              <a:buSzPts val="2500"/>
              <a:buFont typeface="Arial"/>
              <a:buNone/>
            </a:pPr>
            <a:r>
              <a:t/>
            </a:r>
            <a:endParaRPr b="1" i="0" sz="2000" u="none" cap="none" strike="noStrike">
              <a:solidFill>
                <a:srgbClr val="4A1E1E"/>
              </a:solidFill>
              <a:latin typeface="Arial"/>
              <a:ea typeface="Arial"/>
              <a:cs typeface="Arial"/>
              <a:sym typeface="Arial"/>
            </a:endParaRPr>
          </a:p>
        </p:txBody>
      </p:sp>
      <p:pic>
        <p:nvPicPr>
          <p:cNvPr id="226" name="Google Shape;226;g21bdac0be92_0_21"/>
          <p:cNvPicPr preferRelativeResize="0"/>
          <p:nvPr/>
        </p:nvPicPr>
        <p:blipFill>
          <a:blip r:embed="rId4">
            <a:alphaModFix/>
          </a:blip>
          <a:stretch>
            <a:fillRect/>
          </a:stretch>
        </p:blipFill>
        <p:spPr>
          <a:xfrm>
            <a:off x="6827075" y="1601375"/>
            <a:ext cx="5319600" cy="3524776"/>
          </a:xfrm>
          <a:prstGeom prst="rect">
            <a:avLst/>
          </a:prstGeom>
          <a:noFill/>
          <a:ln>
            <a:noFill/>
          </a:ln>
        </p:spPr>
      </p:pic>
      <p:pic>
        <p:nvPicPr>
          <p:cNvPr id="227" name="Google Shape;227;g21bdac0be92_0_21"/>
          <p:cNvPicPr preferRelativeResize="0"/>
          <p:nvPr/>
        </p:nvPicPr>
        <p:blipFill>
          <a:blip r:embed="rId4">
            <a:alphaModFix/>
          </a:blip>
          <a:stretch>
            <a:fillRect/>
          </a:stretch>
        </p:blipFill>
        <p:spPr>
          <a:xfrm>
            <a:off x="6827075" y="1601375"/>
            <a:ext cx="5319600" cy="352477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g21bdac0be92_0_50"/>
          <p:cNvSpPr/>
          <p:nvPr/>
        </p:nvSpPr>
        <p:spPr>
          <a:xfrm>
            <a:off x="0" y="99715"/>
            <a:ext cx="0" cy="257700"/>
          </a:xfrm>
          <a:prstGeom prst="rect">
            <a:avLst/>
          </a:prstGeom>
          <a:solidFill>
            <a:srgbClr val="F8F9FA"/>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33" name="Google Shape;233;g21bdac0be92_0_50"/>
          <p:cNvSpPr/>
          <p:nvPr/>
        </p:nvSpPr>
        <p:spPr>
          <a:xfrm>
            <a:off x="0" y="0"/>
            <a:ext cx="771000" cy="6858000"/>
          </a:xfrm>
          <a:prstGeom prst="rect">
            <a:avLst/>
          </a:prstGeom>
          <a:solidFill>
            <a:srgbClr val="24E4B6"/>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34" name="Google Shape;234;g21bdac0be92_0_50"/>
          <p:cNvSpPr/>
          <p:nvPr/>
        </p:nvSpPr>
        <p:spPr>
          <a:xfrm>
            <a:off x="771000" y="6763775"/>
            <a:ext cx="11421000" cy="94200"/>
          </a:xfrm>
          <a:prstGeom prst="rect">
            <a:avLst/>
          </a:prstGeom>
          <a:solidFill>
            <a:srgbClr val="24E4B6"/>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235" name="Google Shape;235;g21bdac0be92_0_50"/>
          <p:cNvPicPr preferRelativeResize="0"/>
          <p:nvPr/>
        </p:nvPicPr>
        <p:blipFill rotWithShape="1">
          <a:blip r:embed="rId3">
            <a:alphaModFix/>
          </a:blip>
          <a:srcRect b="0" l="0" r="18180" t="9090"/>
          <a:stretch/>
        </p:blipFill>
        <p:spPr>
          <a:xfrm>
            <a:off x="10880650" y="-13225"/>
            <a:ext cx="1311350" cy="1233700"/>
          </a:xfrm>
          <a:prstGeom prst="rect">
            <a:avLst/>
          </a:prstGeom>
          <a:noFill/>
          <a:ln>
            <a:noFill/>
          </a:ln>
        </p:spPr>
      </p:pic>
      <p:sp>
        <p:nvSpPr>
          <p:cNvPr id="236" name="Google Shape;236;g21bdac0be92_0_50"/>
          <p:cNvSpPr txBox="1"/>
          <p:nvPr/>
        </p:nvSpPr>
        <p:spPr>
          <a:xfrm>
            <a:off x="699449" y="195600"/>
            <a:ext cx="11492700" cy="708000"/>
          </a:xfrm>
          <a:prstGeom prst="rect">
            <a:avLst/>
          </a:prstGeom>
          <a:noFill/>
          <a:ln>
            <a:noFill/>
          </a:ln>
        </p:spPr>
        <p:txBody>
          <a:bodyPr anchorCtr="0" anchor="b" bIns="45700" lIns="91425" spcFirstLastPara="1" rIns="91425" wrap="square" tIns="45700">
            <a:spAutoFit/>
          </a:bodyPr>
          <a:lstStyle/>
          <a:p>
            <a:pPr indent="0" lvl="0" marL="0" marR="0" rtl="0" algn="ctr">
              <a:lnSpc>
                <a:spcPct val="138000"/>
              </a:lnSpc>
              <a:spcBef>
                <a:spcPts val="0"/>
              </a:spcBef>
              <a:spcAft>
                <a:spcPts val="0"/>
              </a:spcAft>
              <a:buClr>
                <a:schemeClr val="dk1"/>
              </a:buClr>
              <a:buSzPts val="1100"/>
              <a:buFont typeface="Arial"/>
              <a:buNone/>
            </a:pPr>
            <a:r>
              <a:rPr b="1" i="0" lang="en" sz="4000" u="none" cap="none" strike="noStrike">
                <a:solidFill>
                  <a:schemeClr val="dk1"/>
                </a:solidFill>
                <a:latin typeface="Arial"/>
                <a:ea typeface="Arial"/>
                <a:cs typeface="Arial"/>
                <a:sym typeface="Arial"/>
              </a:rPr>
              <a:t>Kubernetes</a:t>
            </a:r>
            <a:endParaRPr b="1" i="0" sz="4000" u="none" cap="none" strike="noStrike">
              <a:solidFill>
                <a:schemeClr val="dk1"/>
              </a:solidFill>
              <a:latin typeface="Arial"/>
              <a:ea typeface="Arial"/>
              <a:cs typeface="Arial"/>
              <a:sym typeface="Arial"/>
            </a:endParaRPr>
          </a:p>
        </p:txBody>
      </p:sp>
      <p:sp>
        <p:nvSpPr>
          <p:cNvPr id="237" name="Google Shape;237;g21bdac0be92_0_50"/>
          <p:cNvSpPr txBox="1"/>
          <p:nvPr/>
        </p:nvSpPr>
        <p:spPr>
          <a:xfrm>
            <a:off x="1376200" y="752250"/>
            <a:ext cx="9872700" cy="646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000"/>
              <a:buFont typeface="Arial"/>
              <a:buNone/>
            </a:pPr>
            <a:r>
              <a:rPr b="0" i="0" lang="en" sz="3000" u="none" cap="none" strike="noStrike">
                <a:solidFill>
                  <a:srgbClr val="741B47"/>
                </a:solidFill>
                <a:latin typeface="Arial"/>
                <a:ea typeface="Arial"/>
                <a:cs typeface="Arial"/>
                <a:sym typeface="Arial"/>
              </a:rPr>
              <a:t>Kubernetes  Worker Node Components</a:t>
            </a:r>
            <a:endParaRPr b="0" i="0" sz="2400" u="none" cap="none" strike="noStrike">
              <a:solidFill>
                <a:srgbClr val="741B47"/>
              </a:solidFill>
              <a:latin typeface="Arial"/>
              <a:ea typeface="Arial"/>
              <a:cs typeface="Arial"/>
              <a:sym typeface="Arial"/>
            </a:endParaRPr>
          </a:p>
        </p:txBody>
      </p:sp>
      <p:sp>
        <p:nvSpPr>
          <p:cNvPr id="238" name="Google Shape;238;g21bdac0be92_0_50"/>
          <p:cNvSpPr txBox="1"/>
          <p:nvPr/>
        </p:nvSpPr>
        <p:spPr>
          <a:xfrm>
            <a:off x="771000" y="1601375"/>
            <a:ext cx="6790800" cy="49563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2500"/>
              <a:buFont typeface="Arial"/>
              <a:buNone/>
            </a:pPr>
            <a:r>
              <a:rPr b="1" lang="en" sz="2000">
                <a:solidFill>
                  <a:srgbClr val="4A1E1E"/>
                </a:solidFill>
              </a:rPr>
              <a:t>Container Runtime</a:t>
            </a:r>
            <a:r>
              <a:rPr b="1" i="0" lang="en" sz="2000" u="none" cap="none" strike="noStrike">
                <a:solidFill>
                  <a:srgbClr val="4A1E1E"/>
                </a:solidFill>
                <a:latin typeface="Arial"/>
                <a:ea typeface="Arial"/>
                <a:cs typeface="Arial"/>
                <a:sym typeface="Arial"/>
              </a:rPr>
              <a:t>:</a:t>
            </a:r>
            <a:endParaRPr b="1" i="0" sz="2000" u="none" cap="none" strike="noStrike">
              <a:solidFill>
                <a:srgbClr val="4A1E1E"/>
              </a:solidFill>
              <a:latin typeface="Arial"/>
              <a:ea typeface="Arial"/>
              <a:cs typeface="Arial"/>
              <a:sym typeface="Arial"/>
            </a:endParaRPr>
          </a:p>
          <a:p>
            <a:pPr indent="-355600" lvl="0" marL="457200" rtl="0" algn="l">
              <a:spcBef>
                <a:spcPts val="1200"/>
              </a:spcBef>
              <a:spcAft>
                <a:spcPts val="0"/>
              </a:spcAft>
              <a:buClr>
                <a:schemeClr val="dk1"/>
              </a:buClr>
              <a:buSzPts val="2000"/>
              <a:buChar char="➢"/>
            </a:pPr>
            <a:r>
              <a:rPr lang="en" sz="2000">
                <a:solidFill>
                  <a:srgbClr val="4A1E1E"/>
                </a:solidFill>
              </a:rPr>
              <a:t>Software responsible for running containers</a:t>
            </a:r>
            <a:endParaRPr sz="2000">
              <a:solidFill>
                <a:srgbClr val="4A1E1E"/>
              </a:solidFill>
            </a:endParaRPr>
          </a:p>
          <a:p>
            <a:pPr indent="0" lvl="0" marL="457200" rtl="0" algn="l">
              <a:spcBef>
                <a:spcPts val="1200"/>
              </a:spcBef>
              <a:spcAft>
                <a:spcPts val="0"/>
              </a:spcAft>
              <a:buNone/>
            </a:pPr>
            <a:r>
              <a:t/>
            </a:r>
            <a:endParaRPr sz="2000">
              <a:solidFill>
                <a:srgbClr val="4A1E1E"/>
              </a:solidFill>
            </a:endParaRPr>
          </a:p>
          <a:p>
            <a:pPr indent="-355600" lvl="0" marL="457200" rtl="0" algn="l">
              <a:spcBef>
                <a:spcPts val="1200"/>
              </a:spcBef>
              <a:spcAft>
                <a:spcPts val="0"/>
              </a:spcAft>
              <a:buClr>
                <a:schemeClr val="dk1"/>
              </a:buClr>
              <a:buSzPts val="2000"/>
              <a:buChar char="➢"/>
            </a:pPr>
            <a:r>
              <a:rPr lang="en" sz="2000">
                <a:solidFill>
                  <a:srgbClr val="4A1E1E"/>
                </a:solidFill>
              </a:rPr>
              <a:t>Common runtimes: Docker, containerd, CRI-O</a:t>
            </a:r>
            <a:endParaRPr sz="2000">
              <a:solidFill>
                <a:srgbClr val="4A1E1E"/>
              </a:solidFill>
            </a:endParaRPr>
          </a:p>
          <a:p>
            <a:pPr indent="0" lvl="0" marL="457200" rtl="0" algn="l">
              <a:spcBef>
                <a:spcPts val="1200"/>
              </a:spcBef>
              <a:spcAft>
                <a:spcPts val="0"/>
              </a:spcAft>
              <a:buNone/>
            </a:pPr>
            <a:r>
              <a:t/>
            </a:r>
            <a:endParaRPr sz="2000">
              <a:solidFill>
                <a:srgbClr val="4A1E1E"/>
              </a:solidFill>
            </a:endParaRPr>
          </a:p>
          <a:p>
            <a:pPr indent="-355600" lvl="0" marL="457200" rtl="0" algn="l">
              <a:spcBef>
                <a:spcPts val="1200"/>
              </a:spcBef>
              <a:spcAft>
                <a:spcPts val="0"/>
              </a:spcAft>
              <a:buClr>
                <a:schemeClr val="dk1"/>
              </a:buClr>
              <a:buSzPts val="2000"/>
              <a:buChar char="➢"/>
            </a:pPr>
            <a:r>
              <a:rPr lang="en" sz="2000">
                <a:solidFill>
                  <a:srgbClr val="4A1E1E"/>
                </a:solidFill>
              </a:rPr>
              <a:t>Manages container lifecycle: creation, execution, and termination</a:t>
            </a:r>
            <a:endParaRPr sz="2000">
              <a:solidFill>
                <a:srgbClr val="4A1E1E"/>
              </a:solidFill>
            </a:endParaRPr>
          </a:p>
          <a:p>
            <a:pPr indent="0" lvl="0" marL="457200" rtl="0" algn="l">
              <a:spcBef>
                <a:spcPts val="1200"/>
              </a:spcBef>
              <a:spcAft>
                <a:spcPts val="0"/>
              </a:spcAft>
              <a:buNone/>
            </a:pPr>
            <a:r>
              <a:t/>
            </a:r>
            <a:endParaRPr sz="2000">
              <a:solidFill>
                <a:srgbClr val="4A1E1E"/>
              </a:solidFill>
            </a:endParaRPr>
          </a:p>
          <a:p>
            <a:pPr indent="-355600" lvl="0" marL="457200" rtl="0" algn="l">
              <a:spcBef>
                <a:spcPts val="1200"/>
              </a:spcBef>
              <a:spcAft>
                <a:spcPts val="0"/>
              </a:spcAft>
              <a:buClr>
                <a:schemeClr val="dk1"/>
              </a:buClr>
              <a:buSzPts val="2000"/>
              <a:buChar char="➢"/>
            </a:pPr>
            <a:r>
              <a:rPr lang="en" sz="2000">
                <a:solidFill>
                  <a:srgbClr val="4A1E1E"/>
                </a:solidFill>
              </a:rPr>
              <a:t>Interfaces with kubelet for container operations</a:t>
            </a:r>
            <a:endParaRPr sz="2000">
              <a:solidFill>
                <a:srgbClr val="4A1E1E"/>
              </a:solidFill>
            </a:endParaRPr>
          </a:p>
          <a:p>
            <a:pPr indent="0" lvl="0" marL="457200" rtl="0" algn="l">
              <a:lnSpc>
                <a:spcPct val="100000"/>
              </a:lnSpc>
              <a:spcBef>
                <a:spcPts val="1200"/>
              </a:spcBef>
              <a:spcAft>
                <a:spcPts val="0"/>
              </a:spcAft>
              <a:buNone/>
            </a:pPr>
            <a:r>
              <a:t/>
            </a:r>
            <a:endParaRPr sz="2000">
              <a:solidFill>
                <a:srgbClr val="4A1E1E"/>
              </a:solidFill>
            </a:endParaRPr>
          </a:p>
          <a:p>
            <a:pPr indent="0" lvl="0" marL="0" marR="0" rtl="0" algn="just">
              <a:lnSpc>
                <a:spcPct val="100000"/>
              </a:lnSpc>
              <a:spcBef>
                <a:spcPts val="1200"/>
              </a:spcBef>
              <a:spcAft>
                <a:spcPts val="0"/>
              </a:spcAft>
              <a:buClr>
                <a:srgbClr val="000000"/>
              </a:buClr>
              <a:buSzPts val="2500"/>
              <a:buFont typeface="Arial"/>
              <a:buNone/>
            </a:pPr>
            <a:r>
              <a:t/>
            </a:r>
            <a:endParaRPr b="1" i="0" sz="2000" u="none" cap="none" strike="noStrike">
              <a:solidFill>
                <a:srgbClr val="4A1E1E"/>
              </a:solidFill>
              <a:latin typeface="Arial"/>
              <a:ea typeface="Arial"/>
              <a:cs typeface="Arial"/>
              <a:sym typeface="Arial"/>
            </a:endParaRPr>
          </a:p>
        </p:txBody>
      </p:sp>
      <p:pic>
        <p:nvPicPr>
          <p:cNvPr id="239" name="Google Shape;239;g21bdac0be92_0_50"/>
          <p:cNvPicPr preferRelativeResize="0"/>
          <p:nvPr/>
        </p:nvPicPr>
        <p:blipFill>
          <a:blip r:embed="rId4">
            <a:alphaModFix/>
          </a:blip>
          <a:stretch>
            <a:fillRect/>
          </a:stretch>
        </p:blipFill>
        <p:spPr>
          <a:xfrm>
            <a:off x="7358000" y="1753525"/>
            <a:ext cx="4791775" cy="33224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g21bdac0be92_0_1"/>
          <p:cNvSpPr/>
          <p:nvPr/>
        </p:nvSpPr>
        <p:spPr>
          <a:xfrm>
            <a:off x="0" y="99715"/>
            <a:ext cx="0" cy="257700"/>
          </a:xfrm>
          <a:prstGeom prst="rect">
            <a:avLst/>
          </a:prstGeom>
          <a:solidFill>
            <a:srgbClr val="F8F9FA"/>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45" name="Google Shape;245;g21bdac0be92_0_1"/>
          <p:cNvSpPr/>
          <p:nvPr/>
        </p:nvSpPr>
        <p:spPr>
          <a:xfrm>
            <a:off x="0" y="0"/>
            <a:ext cx="771000" cy="6858000"/>
          </a:xfrm>
          <a:prstGeom prst="rect">
            <a:avLst/>
          </a:prstGeom>
          <a:solidFill>
            <a:srgbClr val="24E4B6"/>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46" name="Google Shape;246;g21bdac0be92_0_1"/>
          <p:cNvSpPr/>
          <p:nvPr/>
        </p:nvSpPr>
        <p:spPr>
          <a:xfrm>
            <a:off x="771000" y="6763775"/>
            <a:ext cx="11421000" cy="94200"/>
          </a:xfrm>
          <a:prstGeom prst="rect">
            <a:avLst/>
          </a:prstGeom>
          <a:solidFill>
            <a:srgbClr val="24E4B6"/>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247" name="Google Shape;247;g21bdac0be92_0_1"/>
          <p:cNvPicPr preferRelativeResize="0"/>
          <p:nvPr/>
        </p:nvPicPr>
        <p:blipFill rotWithShape="1">
          <a:blip r:embed="rId3">
            <a:alphaModFix/>
          </a:blip>
          <a:srcRect b="0" l="0" r="18180" t="9090"/>
          <a:stretch/>
        </p:blipFill>
        <p:spPr>
          <a:xfrm>
            <a:off x="10880650" y="-13225"/>
            <a:ext cx="1311350" cy="1233700"/>
          </a:xfrm>
          <a:prstGeom prst="rect">
            <a:avLst/>
          </a:prstGeom>
          <a:noFill/>
          <a:ln>
            <a:noFill/>
          </a:ln>
        </p:spPr>
      </p:pic>
      <p:sp>
        <p:nvSpPr>
          <p:cNvPr id="248" name="Google Shape;248;g21bdac0be92_0_1"/>
          <p:cNvSpPr txBox="1"/>
          <p:nvPr/>
        </p:nvSpPr>
        <p:spPr>
          <a:xfrm>
            <a:off x="699449" y="195600"/>
            <a:ext cx="11492700" cy="708000"/>
          </a:xfrm>
          <a:prstGeom prst="rect">
            <a:avLst/>
          </a:prstGeom>
          <a:noFill/>
          <a:ln>
            <a:noFill/>
          </a:ln>
        </p:spPr>
        <p:txBody>
          <a:bodyPr anchorCtr="0" anchor="b" bIns="45700" lIns="91425" spcFirstLastPara="1" rIns="91425" wrap="square" tIns="45700">
            <a:spAutoFit/>
          </a:bodyPr>
          <a:lstStyle/>
          <a:p>
            <a:pPr indent="0" lvl="0" marL="0" marR="0" rtl="0" algn="ctr">
              <a:lnSpc>
                <a:spcPct val="138000"/>
              </a:lnSpc>
              <a:spcBef>
                <a:spcPts val="0"/>
              </a:spcBef>
              <a:spcAft>
                <a:spcPts val="0"/>
              </a:spcAft>
              <a:buClr>
                <a:schemeClr val="dk1"/>
              </a:buClr>
              <a:buSzPts val="1100"/>
              <a:buFont typeface="Arial"/>
              <a:buNone/>
            </a:pPr>
            <a:r>
              <a:rPr b="1" i="0" lang="en" sz="4000" u="none" cap="none" strike="noStrike">
                <a:solidFill>
                  <a:schemeClr val="dk1"/>
                </a:solidFill>
                <a:latin typeface="Arial"/>
                <a:ea typeface="Arial"/>
                <a:cs typeface="Arial"/>
                <a:sym typeface="Arial"/>
              </a:rPr>
              <a:t>Kubernetes</a:t>
            </a:r>
            <a:endParaRPr b="1" i="0" sz="4000" u="none" cap="none" strike="noStrike">
              <a:solidFill>
                <a:schemeClr val="dk1"/>
              </a:solidFill>
              <a:latin typeface="Arial"/>
              <a:ea typeface="Arial"/>
              <a:cs typeface="Arial"/>
              <a:sym typeface="Arial"/>
            </a:endParaRPr>
          </a:p>
        </p:txBody>
      </p:sp>
      <p:sp>
        <p:nvSpPr>
          <p:cNvPr id="249" name="Google Shape;249;g21bdac0be92_0_1"/>
          <p:cNvSpPr txBox="1"/>
          <p:nvPr/>
        </p:nvSpPr>
        <p:spPr>
          <a:xfrm>
            <a:off x="1376200" y="752250"/>
            <a:ext cx="9872700" cy="646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000"/>
              <a:buFont typeface="Arial"/>
              <a:buNone/>
            </a:pPr>
            <a:r>
              <a:rPr b="0" i="0" lang="en" sz="3000" u="none" cap="none" strike="noStrike">
                <a:solidFill>
                  <a:srgbClr val="741B47"/>
                </a:solidFill>
                <a:latin typeface="Arial"/>
                <a:ea typeface="Arial"/>
                <a:cs typeface="Arial"/>
                <a:sym typeface="Arial"/>
              </a:rPr>
              <a:t>Kubernetes Components</a:t>
            </a:r>
            <a:endParaRPr b="0" i="0" sz="2400" u="none" cap="none" strike="noStrike">
              <a:solidFill>
                <a:srgbClr val="741B47"/>
              </a:solidFill>
              <a:latin typeface="Arial"/>
              <a:ea typeface="Arial"/>
              <a:cs typeface="Arial"/>
              <a:sym typeface="Arial"/>
            </a:endParaRPr>
          </a:p>
        </p:txBody>
      </p:sp>
      <p:pic>
        <p:nvPicPr>
          <p:cNvPr id="250" name="Google Shape;250;g21bdac0be92_0_1"/>
          <p:cNvPicPr preferRelativeResize="0"/>
          <p:nvPr/>
        </p:nvPicPr>
        <p:blipFill>
          <a:blip r:embed="rId4">
            <a:alphaModFix/>
          </a:blip>
          <a:stretch>
            <a:fillRect/>
          </a:stretch>
        </p:blipFill>
        <p:spPr>
          <a:xfrm>
            <a:off x="827400" y="1314321"/>
            <a:ext cx="5040651" cy="5287751"/>
          </a:xfrm>
          <a:prstGeom prst="rect">
            <a:avLst/>
          </a:prstGeom>
          <a:noFill/>
          <a:ln>
            <a:noFill/>
          </a:ln>
        </p:spPr>
      </p:pic>
      <p:pic>
        <p:nvPicPr>
          <p:cNvPr id="251" name="Google Shape;251;g21bdac0be92_0_1"/>
          <p:cNvPicPr preferRelativeResize="0"/>
          <p:nvPr/>
        </p:nvPicPr>
        <p:blipFill>
          <a:blip r:embed="rId5">
            <a:alphaModFix/>
          </a:blip>
          <a:stretch>
            <a:fillRect/>
          </a:stretch>
        </p:blipFill>
        <p:spPr>
          <a:xfrm>
            <a:off x="5924450" y="1903000"/>
            <a:ext cx="5836276" cy="386137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g2ed78a4327e_0_41"/>
          <p:cNvSpPr/>
          <p:nvPr/>
        </p:nvSpPr>
        <p:spPr>
          <a:xfrm>
            <a:off x="0" y="99715"/>
            <a:ext cx="0" cy="257700"/>
          </a:xfrm>
          <a:prstGeom prst="rect">
            <a:avLst/>
          </a:prstGeom>
          <a:solidFill>
            <a:srgbClr val="F8F9FA"/>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57" name="Google Shape;257;g2ed78a4327e_0_41"/>
          <p:cNvSpPr/>
          <p:nvPr/>
        </p:nvSpPr>
        <p:spPr>
          <a:xfrm>
            <a:off x="0" y="0"/>
            <a:ext cx="771000" cy="6858000"/>
          </a:xfrm>
          <a:prstGeom prst="rect">
            <a:avLst/>
          </a:prstGeom>
          <a:solidFill>
            <a:srgbClr val="24E4B6"/>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58" name="Google Shape;258;g2ed78a4327e_0_41"/>
          <p:cNvSpPr/>
          <p:nvPr/>
        </p:nvSpPr>
        <p:spPr>
          <a:xfrm>
            <a:off x="771000" y="6763775"/>
            <a:ext cx="11421000" cy="94200"/>
          </a:xfrm>
          <a:prstGeom prst="rect">
            <a:avLst/>
          </a:prstGeom>
          <a:solidFill>
            <a:srgbClr val="24E4B6"/>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259" name="Google Shape;259;g2ed78a4327e_0_41"/>
          <p:cNvPicPr preferRelativeResize="0"/>
          <p:nvPr/>
        </p:nvPicPr>
        <p:blipFill rotWithShape="1">
          <a:blip r:embed="rId3">
            <a:alphaModFix/>
          </a:blip>
          <a:srcRect b="0" l="0" r="18180" t="9090"/>
          <a:stretch/>
        </p:blipFill>
        <p:spPr>
          <a:xfrm>
            <a:off x="10880650" y="-13225"/>
            <a:ext cx="1311350" cy="1233700"/>
          </a:xfrm>
          <a:prstGeom prst="rect">
            <a:avLst/>
          </a:prstGeom>
          <a:noFill/>
          <a:ln>
            <a:noFill/>
          </a:ln>
        </p:spPr>
      </p:pic>
      <p:sp>
        <p:nvSpPr>
          <p:cNvPr id="260" name="Google Shape;260;g2ed78a4327e_0_41"/>
          <p:cNvSpPr txBox="1"/>
          <p:nvPr/>
        </p:nvSpPr>
        <p:spPr>
          <a:xfrm>
            <a:off x="699449" y="195600"/>
            <a:ext cx="11492700" cy="708000"/>
          </a:xfrm>
          <a:prstGeom prst="rect">
            <a:avLst/>
          </a:prstGeom>
          <a:noFill/>
          <a:ln>
            <a:noFill/>
          </a:ln>
        </p:spPr>
        <p:txBody>
          <a:bodyPr anchorCtr="0" anchor="b" bIns="45700" lIns="91425" spcFirstLastPara="1" rIns="91425" wrap="square" tIns="45700">
            <a:spAutoFit/>
          </a:bodyPr>
          <a:lstStyle/>
          <a:p>
            <a:pPr indent="0" lvl="0" marL="0" marR="0" rtl="0" algn="ctr">
              <a:lnSpc>
                <a:spcPct val="138000"/>
              </a:lnSpc>
              <a:spcBef>
                <a:spcPts val="0"/>
              </a:spcBef>
              <a:spcAft>
                <a:spcPts val="0"/>
              </a:spcAft>
              <a:buClr>
                <a:schemeClr val="dk1"/>
              </a:buClr>
              <a:buSzPts val="1100"/>
              <a:buFont typeface="Arial"/>
              <a:buNone/>
            </a:pPr>
            <a:r>
              <a:rPr b="1" lang="en" sz="4000">
                <a:solidFill>
                  <a:schemeClr val="dk1"/>
                </a:solidFill>
              </a:rPr>
              <a:t>Setting Up Local Environment</a:t>
            </a:r>
            <a:endParaRPr b="1" i="0" sz="4000" u="none" cap="none" strike="noStrike">
              <a:solidFill>
                <a:schemeClr val="dk1"/>
              </a:solidFill>
              <a:latin typeface="Arial"/>
              <a:ea typeface="Arial"/>
              <a:cs typeface="Arial"/>
              <a:sym typeface="Arial"/>
            </a:endParaRPr>
          </a:p>
        </p:txBody>
      </p:sp>
      <p:pic>
        <p:nvPicPr>
          <p:cNvPr id="261" name="Google Shape;261;g2ed78a4327e_0_41"/>
          <p:cNvPicPr preferRelativeResize="0"/>
          <p:nvPr/>
        </p:nvPicPr>
        <p:blipFill>
          <a:blip r:embed="rId4">
            <a:alphaModFix/>
          </a:blip>
          <a:stretch>
            <a:fillRect/>
          </a:stretch>
        </p:blipFill>
        <p:spPr>
          <a:xfrm>
            <a:off x="1040500" y="1797438"/>
            <a:ext cx="3162300" cy="3857625"/>
          </a:xfrm>
          <a:prstGeom prst="rect">
            <a:avLst/>
          </a:prstGeom>
          <a:noFill/>
          <a:ln>
            <a:noFill/>
          </a:ln>
        </p:spPr>
      </p:pic>
      <p:pic>
        <p:nvPicPr>
          <p:cNvPr id="262" name="Google Shape;262;g2ed78a4327e_0_41"/>
          <p:cNvPicPr preferRelativeResize="0"/>
          <p:nvPr/>
        </p:nvPicPr>
        <p:blipFill>
          <a:blip r:embed="rId5">
            <a:alphaModFix/>
          </a:blip>
          <a:stretch>
            <a:fillRect/>
          </a:stretch>
        </p:blipFill>
        <p:spPr>
          <a:xfrm>
            <a:off x="4614425" y="1220475"/>
            <a:ext cx="7266299" cy="485498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g2ed78a4327e_0_54"/>
          <p:cNvSpPr/>
          <p:nvPr/>
        </p:nvSpPr>
        <p:spPr>
          <a:xfrm>
            <a:off x="0" y="99715"/>
            <a:ext cx="0" cy="257700"/>
          </a:xfrm>
          <a:prstGeom prst="rect">
            <a:avLst/>
          </a:prstGeom>
          <a:solidFill>
            <a:srgbClr val="F8F9FA"/>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68" name="Google Shape;268;g2ed78a4327e_0_54"/>
          <p:cNvSpPr/>
          <p:nvPr/>
        </p:nvSpPr>
        <p:spPr>
          <a:xfrm>
            <a:off x="0" y="0"/>
            <a:ext cx="771000" cy="6858000"/>
          </a:xfrm>
          <a:prstGeom prst="rect">
            <a:avLst/>
          </a:prstGeom>
          <a:solidFill>
            <a:srgbClr val="24E4B6"/>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69" name="Google Shape;269;g2ed78a4327e_0_54"/>
          <p:cNvSpPr/>
          <p:nvPr/>
        </p:nvSpPr>
        <p:spPr>
          <a:xfrm>
            <a:off x="771000" y="6763775"/>
            <a:ext cx="11421000" cy="94200"/>
          </a:xfrm>
          <a:prstGeom prst="rect">
            <a:avLst/>
          </a:prstGeom>
          <a:solidFill>
            <a:srgbClr val="24E4B6"/>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270" name="Google Shape;270;g2ed78a4327e_0_54"/>
          <p:cNvPicPr preferRelativeResize="0"/>
          <p:nvPr/>
        </p:nvPicPr>
        <p:blipFill rotWithShape="1">
          <a:blip r:embed="rId3">
            <a:alphaModFix/>
          </a:blip>
          <a:srcRect b="0" l="0" r="18180" t="9090"/>
          <a:stretch/>
        </p:blipFill>
        <p:spPr>
          <a:xfrm>
            <a:off x="10880650" y="-13225"/>
            <a:ext cx="1311350" cy="1233700"/>
          </a:xfrm>
          <a:prstGeom prst="rect">
            <a:avLst/>
          </a:prstGeom>
          <a:noFill/>
          <a:ln>
            <a:noFill/>
          </a:ln>
        </p:spPr>
      </p:pic>
      <p:sp>
        <p:nvSpPr>
          <p:cNvPr id="271" name="Google Shape;271;g2ed78a4327e_0_54"/>
          <p:cNvSpPr txBox="1"/>
          <p:nvPr/>
        </p:nvSpPr>
        <p:spPr>
          <a:xfrm>
            <a:off x="699449" y="195600"/>
            <a:ext cx="11492700" cy="708000"/>
          </a:xfrm>
          <a:prstGeom prst="rect">
            <a:avLst/>
          </a:prstGeom>
          <a:noFill/>
          <a:ln>
            <a:noFill/>
          </a:ln>
        </p:spPr>
        <p:txBody>
          <a:bodyPr anchorCtr="0" anchor="b" bIns="45700" lIns="91425" spcFirstLastPara="1" rIns="91425" wrap="square" tIns="45700">
            <a:spAutoFit/>
          </a:bodyPr>
          <a:lstStyle/>
          <a:p>
            <a:pPr indent="0" lvl="0" marL="0" marR="0" rtl="0" algn="ctr">
              <a:lnSpc>
                <a:spcPct val="138000"/>
              </a:lnSpc>
              <a:spcBef>
                <a:spcPts val="0"/>
              </a:spcBef>
              <a:spcAft>
                <a:spcPts val="0"/>
              </a:spcAft>
              <a:buClr>
                <a:schemeClr val="dk1"/>
              </a:buClr>
              <a:buSzPts val="1100"/>
              <a:buFont typeface="Arial"/>
              <a:buNone/>
            </a:pPr>
            <a:r>
              <a:rPr b="1" lang="en" sz="4000">
                <a:solidFill>
                  <a:schemeClr val="dk1"/>
                </a:solidFill>
              </a:rPr>
              <a:t>Setting Up Local Environment</a:t>
            </a:r>
            <a:endParaRPr b="1" i="0" sz="4000" u="none" cap="none" strike="noStrike">
              <a:solidFill>
                <a:schemeClr val="dk1"/>
              </a:solidFill>
              <a:latin typeface="Arial"/>
              <a:ea typeface="Arial"/>
              <a:cs typeface="Arial"/>
              <a:sym typeface="Arial"/>
            </a:endParaRPr>
          </a:p>
        </p:txBody>
      </p:sp>
      <p:pic>
        <p:nvPicPr>
          <p:cNvPr id="272" name="Google Shape;272;g2ed78a4327e_0_54"/>
          <p:cNvPicPr preferRelativeResize="0"/>
          <p:nvPr/>
        </p:nvPicPr>
        <p:blipFill>
          <a:blip r:embed="rId4">
            <a:alphaModFix/>
          </a:blip>
          <a:stretch>
            <a:fillRect/>
          </a:stretch>
        </p:blipFill>
        <p:spPr>
          <a:xfrm>
            <a:off x="1040475" y="1056000"/>
            <a:ext cx="9713438" cy="55553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76" name="Shape 276"/>
        <p:cNvGrpSpPr/>
        <p:nvPr/>
      </p:nvGrpSpPr>
      <p:grpSpPr>
        <a:xfrm>
          <a:off x="0" y="0"/>
          <a:ext cx="0" cy="0"/>
          <a:chOff x="0" y="0"/>
          <a:chExt cx="0" cy="0"/>
        </a:xfrm>
      </p:grpSpPr>
      <p:sp>
        <p:nvSpPr>
          <p:cNvPr id="277" name="Google Shape;277;g2aa418787f7_0_101"/>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100"/>
              <a:buFont typeface="Arial"/>
              <a:buNone/>
            </a:pPr>
            <a:r>
              <a:rPr b="0" i="0" lang="en" sz="3600" u="none" cap="none" strike="noStrike">
                <a:solidFill>
                  <a:srgbClr val="741B47"/>
                </a:solidFill>
                <a:latin typeface="Arial"/>
                <a:ea typeface="Arial"/>
                <a:cs typeface="Arial"/>
                <a:sym typeface="Arial"/>
              </a:rPr>
              <a:t>                      </a:t>
            </a:r>
            <a:r>
              <a:rPr lang="en" sz="3600">
                <a:solidFill>
                  <a:srgbClr val="741B47"/>
                </a:solidFill>
              </a:rPr>
              <a:t>▶ </a:t>
            </a:r>
            <a:r>
              <a:rPr lang="en" sz="2400">
                <a:solidFill>
                  <a:srgbClr val="3A3F50"/>
                </a:solidFill>
              </a:rPr>
              <a:t>Object Model</a:t>
            </a:r>
            <a:endParaRPr b="0" i="0" sz="3600" u="none" cap="none" strike="noStrike">
              <a:solidFill>
                <a:srgbClr val="741B47"/>
              </a:solidFill>
              <a:latin typeface="Arial"/>
              <a:ea typeface="Arial"/>
              <a:cs typeface="Arial"/>
              <a:sym typeface="Arial"/>
            </a:endParaRPr>
          </a:p>
          <a:p>
            <a:pPr indent="457200" lvl="0" marL="2343150" marR="0" rtl="0" algn="l">
              <a:lnSpc>
                <a:spcPct val="100000"/>
              </a:lnSpc>
              <a:spcBef>
                <a:spcPts val="0"/>
              </a:spcBef>
              <a:spcAft>
                <a:spcPts val="0"/>
              </a:spcAft>
              <a:buClr>
                <a:schemeClr val="dk1"/>
              </a:buClr>
              <a:buSzPts val="1100"/>
              <a:buFont typeface="Arial"/>
              <a:buNone/>
            </a:pPr>
            <a:r>
              <a:rPr b="0" i="0" lang="en" sz="3600" u="none" cap="none" strike="noStrike">
                <a:solidFill>
                  <a:srgbClr val="741B47"/>
                </a:solidFill>
                <a:latin typeface="Arial"/>
                <a:ea typeface="Arial"/>
                <a:cs typeface="Arial"/>
                <a:sym typeface="Arial"/>
              </a:rPr>
              <a:t>▶</a:t>
            </a:r>
            <a:r>
              <a:rPr b="0" i="0" lang="en" sz="2400" u="none" cap="none" strike="noStrike">
                <a:solidFill>
                  <a:srgbClr val="3A3F50"/>
                </a:solidFill>
                <a:latin typeface="Arial"/>
                <a:ea typeface="Arial"/>
                <a:cs typeface="Arial"/>
                <a:sym typeface="Arial"/>
              </a:rPr>
              <a:t> PODs</a:t>
            </a:r>
            <a:endParaRPr b="0" i="0" sz="2400" u="none" cap="none" strike="noStrike">
              <a:solidFill>
                <a:srgbClr val="3A3F5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0" lang="en" sz="3600" u="none" cap="none" strike="noStrike">
                <a:solidFill>
                  <a:srgbClr val="741B47"/>
                </a:solidFill>
                <a:latin typeface="Arial"/>
                <a:ea typeface="Arial"/>
                <a:cs typeface="Arial"/>
                <a:sym typeface="Arial"/>
              </a:rPr>
              <a:t>                     </a:t>
            </a:r>
            <a:r>
              <a:rPr lang="en" sz="3600">
                <a:solidFill>
                  <a:srgbClr val="741B47"/>
                </a:solidFill>
              </a:rPr>
              <a:t> </a:t>
            </a:r>
            <a:r>
              <a:rPr b="0" i="0" lang="en" sz="3600" u="none" cap="none" strike="noStrike">
                <a:solidFill>
                  <a:srgbClr val="741B47"/>
                </a:solidFill>
                <a:latin typeface="Arial"/>
                <a:ea typeface="Arial"/>
                <a:cs typeface="Arial"/>
                <a:sym typeface="Arial"/>
              </a:rPr>
              <a:t>▶ </a:t>
            </a:r>
            <a:r>
              <a:rPr b="0" i="0" lang="en" sz="2400" u="none" cap="none" strike="noStrike">
                <a:solidFill>
                  <a:srgbClr val="3A3F50"/>
                </a:solidFill>
                <a:latin typeface="Arial"/>
                <a:ea typeface="Arial"/>
                <a:cs typeface="Arial"/>
                <a:sym typeface="Arial"/>
              </a:rPr>
              <a:t>ReplicaSets</a:t>
            </a:r>
            <a:endParaRPr b="0" i="0" sz="2400" u="none" cap="none" strike="noStrike">
              <a:solidFill>
                <a:srgbClr val="3A3F5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0" lang="en" sz="3600" u="none" cap="none" strike="noStrike">
                <a:solidFill>
                  <a:srgbClr val="741B47"/>
                </a:solidFill>
                <a:latin typeface="Arial"/>
                <a:ea typeface="Arial"/>
                <a:cs typeface="Arial"/>
                <a:sym typeface="Arial"/>
              </a:rPr>
              <a:t>                      ▶ </a:t>
            </a:r>
            <a:r>
              <a:rPr b="0" i="0" lang="en" sz="2400" u="none" cap="none" strike="noStrike">
                <a:solidFill>
                  <a:srgbClr val="3A3F50"/>
                </a:solidFill>
                <a:latin typeface="Arial"/>
                <a:ea typeface="Arial"/>
                <a:cs typeface="Arial"/>
                <a:sym typeface="Arial"/>
              </a:rPr>
              <a:t>Deployment</a:t>
            </a:r>
            <a:endParaRPr b="0" i="0" sz="2400" u="none" cap="none" strike="noStrike">
              <a:solidFill>
                <a:srgbClr val="3A3F5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0" lang="en" sz="3600" u="none" cap="none" strike="noStrike">
                <a:solidFill>
                  <a:srgbClr val="741B47"/>
                </a:solidFill>
                <a:latin typeface="Arial"/>
                <a:ea typeface="Arial"/>
                <a:cs typeface="Arial"/>
                <a:sym typeface="Arial"/>
              </a:rPr>
              <a:t>                      ▶ </a:t>
            </a:r>
            <a:r>
              <a:rPr b="0" i="0" lang="en" sz="2400" u="none" cap="none" strike="noStrike">
                <a:solidFill>
                  <a:srgbClr val="3A3F50"/>
                </a:solidFill>
                <a:latin typeface="Arial"/>
                <a:ea typeface="Arial"/>
                <a:cs typeface="Arial"/>
                <a:sym typeface="Arial"/>
              </a:rPr>
              <a:t>Namespaces</a:t>
            </a:r>
            <a:endParaRPr b="0" i="0" sz="2400" u="none" cap="none" strike="noStrike">
              <a:solidFill>
                <a:srgbClr val="3A3F5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0" lang="en" sz="3600" u="none" cap="none" strike="noStrike">
                <a:solidFill>
                  <a:srgbClr val="741B47"/>
                </a:solidFill>
                <a:latin typeface="Arial"/>
                <a:ea typeface="Arial"/>
                <a:cs typeface="Arial"/>
                <a:sym typeface="Arial"/>
              </a:rPr>
              <a:t>                     </a:t>
            </a:r>
            <a:endParaRPr b="0" i="0" sz="2400" u="none" cap="none" strike="noStrike">
              <a:solidFill>
                <a:srgbClr val="3A3F50"/>
              </a:solidFill>
              <a:latin typeface="Arial"/>
              <a:ea typeface="Arial"/>
              <a:cs typeface="Arial"/>
              <a:sym typeface="Arial"/>
            </a:endParaRPr>
          </a:p>
        </p:txBody>
      </p:sp>
      <p:sp>
        <p:nvSpPr>
          <p:cNvPr id="278" name="Google Shape;278;g2aa418787f7_0_101"/>
          <p:cNvSpPr txBox="1"/>
          <p:nvPr>
            <p:ph type="ctrTitle"/>
          </p:nvPr>
        </p:nvSpPr>
        <p:spPr>
          <a:xfrm>
            <a:off x="2728625" y="771850"/>
            <a:ext cx="7392600" cy="87810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Clr>
                <a:schemeClr val="dk1"/>
              </a:buClr>
              <a:buSzPts val="6600"/>
              <a:buFont typeface="Arial"/>
              <a:buNone/>
            </a:pPr>
            <a:r>
              <a:rPr b="1" lang="en" sz="5600">
                <a:solidFill>
                  <a:srgbClr val="1C4587"/>
                </a:solidFill>
                <a:latin typeface="Exo"/>
                <a:ea typeface="Exo"/>
                <a:cs typeface="Exo"/>
                <a:sym typeface="Exo"/>
              </a:rPr>
              <a:t>KUBERNETES Objects</a:t>
            </a:r>
            <a:endParaRPr b="1" sz="5600">
              <a:solidFill>
                <a:srgbClr val="1C4587"/>
              </a:solidFill>
              <a:latin typeface="Exo"/>
              <a:ea typeface="Exo"/>
              <a:cs typeface="Exo"/>
              <a:sym typeface="Exo"/>
            </a:endParaRPr>
          </a:p>
        </p:txBody>
      </p:sp>
      <p:sp>
        <p:nvSpPr>
          <p:cNvPr id="279" name="Google Shape;279;g2aa418787f7_0_101"/>
          <p:cNvSpPr/>
          <p:nvPr/>
        </p:nvSpPr>
        <p:spPr>
          <a:xfrm rot="5400000">
            <a:off x="759867" y="346833"/>
            <a:ext cx="146400" cy="7041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280" name="Google Shape;280;g2aa418787f7_0_101"/>
          <p:cNvSpPr/>
          <p:nvPr/>
        </p:nvSpPr>
        <p:spPr>
          <a:xfrm>
            <a:off x="371475" y="620656"/>
            <a:ext cx="993000" cy="151200"/>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81" name="Google Shape;281;g2aa418787f7_0_101"/>
          <p:cNvSpPr/>
          <p:nvPr/>
        </p:nvSpPr>
        <p:spPr>
          <a:xfrm>
            <a:off x="0" y="0"/>
            <a:ext cx="771000" cy="6858000"/>
          </a:xfrm>
          <a:prstGeom prst="rect">
            <a:avLst/>
          </a:prstGeom>
          <a:solidFill>
            <a:srgbClr val="24E4B6"/>
          </a:solidFill>
          <a:ln cap="flat" cmpd="sng" w="12700">
            <a:solidFill>
              <a:schemeClr val="lt1"/>
            </a:solidFill>
            <a:prstDash val="solid"/>
            <a:miter lim="800000"/>
            <a:headEnd len="sm" w="sm" type="none"/>
            <a:tailEnd len="sm" w="sm" type="none"/>
          </a:ln>
          <a:effectLst>
            <a:outerShdw blurRad="57150" rotWithShape="0" algn="bl" dir="5400000" dist="19050">
              <a:srgbClr val="00FF00">
                <a:alpha val="4862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82" name="Google Shape;282;g2aa418787f7_0_101"/>
          <p:cNvSpPr/>
          <p:nvPr/>
        </p:nvSpPr>
        <p:spPr>
          <a:xfrm>
            <a:off x="780122" y="4439376"/>
            <a:ext cx="11421000" cy="2418600"/>
          </a:xfrm>
          <a:prstGeom prst="rtTriangle">
            <a:avLst/>
          </a:prstGeom>
          <a:solidFill>
            <a:srgbClr val="B2FACD"/>
          </a:solidFill>
          <a:ln cap="flat" cmpd="sng" w="25400">
            <a:solidFill>
              <a:srgbClr val="B2FAC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283" name="Google Shape;283;g2aa418787f7_0_101"/>
          <p:cNvPicPr preferRelativeResize="0"/>
          <p:nvPr/>
        </p:nvPicPr>
        <p:blipFill rotWithShape="1">
          <a:blip r:embed="rId3">
            <a:alphaModFix/>
          </a:blip>
          <a:srcRect b="0" l="0" r="18179" t="9089"/>
          <a:stretch/>
        </p:blipFill>
        <p:spPr>
          <a:xfrm>
            <a:off x="10728250" y="62975"/>
            <a:ext cx="1311350" cy="12337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g2aa7d7681e9_0_44"/>
          <p:cNvSpPr/>
          <p:nvPr/>
        </p:nvSpPr>
        <p:spPr>
          <a:xfrm>
            <a:off x="0" y="99715"/>
            <a:ext cx="0" cy="257700"/>
          </a:xfrm>
          <a:prstGeom prst="rect">
            <a:avLst/>
          </a:prstGeom>
          <a:solidFill>
            <a:srgbClr val="F8F9FA"/>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89" name="Google Shape;289;g2aa7d7681e9_0_44"/>
          <p:cNvSpPr/>
          <p:nvPr/>
        </p:nvSpPr>
        <p:spPr>
          <a:xfrm>
            <a:off x="0" y="0"/>
            <a:ext cx="771000" cy="6858000"/>
          </a:xfrm>
          <a:prstGeom prst="rect">
            <a:avLst/>
          </a:prstGeom>
          <a:solidFill>
            <a:srgbClr val="24E4B6"/>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90" name="Google Shape;290;g2aa7d7681e9_0_44"/>
          <p:cNvSpPr/>
          <p:nvPr/>
        </p:nvSpPr>
        <p:spPr>
          <a:xfrm>
            <a:off x="771000" y="6763775"/>
            <a:ext cx="11421000" cy="94200"/>
          </a:xfrm>
          <a:prstGeom prst="rect">
            <a:avLst/>
          </a:prstGeom>
          <a:solidFill>
            <a:srgbClr val="24E4B6"/>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291" name="Google Shape;291;g2aa7d7681e9_0_44"/>
          <p:cNvPicPr preferRelativeResize="0"/>
          <p:nvPr/>
        </p:nvPicPr>
        <p:blipFill rotWithShape="1">
          <a:blip r:embed="rId3">
            <a:alphaModFix/>
          </a:blip>
          <a:srcRect b="0" l="0" r="18179" t="9089"/>
          <a:stretch/>
        </p:blipFill>
        <p:spPr>
          <a:xfrm>
            <a:off x="10880650" y="-13225"/>
            <a:ext cx="1311350" cy="1233700"/>
          </a:xfrm>
          <a:prstGeom prst="rect">
            <a:avLst/>
          </a:prstGeom>
          <a:noFill/>
          <a:ln>
            <a:noFill/>
          </a:ln>
        </p:spPr>
      </p:pic>
      <p:sp>
        <p:nvSpPr>
          <p:cNvPr id="292" name="Google Shape;292;g2aa7d7681e9_0_44"/>
          <p:cNvSpPr txBox="1"/>
          <p:nvPr/>
        </p:nvSpPr>
        <p:spPr>
          <a:xfrm>
            <a:off x="699449" y="195600"/>
            <a:ext cx="11492700" cy="708000"/>
          </a:xfrm>
          <a:prstGeom prst="rect">
            <a:avLst/>
          </a:prstGeom>
          <a:noFill/>
          <a:ln>
            <a:noFill/>
          </a:ln>
        </p:spPr>
        <p:txBody>
          <a:bodyPr anchorCtr="0" anchor="b" bIns="45700" lIns="91425" spcFirstLastPara="1" rIns="91425" wrap="square" tIns="45700">
            <a:spAutoFit/>
          </a:bodyPr>
          <a:lstStyle/>
          <a:p>
            <a:pPr indent="0" lvl="0" marL="0" marR="0" rtl="0" algn="ctr">
              <a:lnSpc>
                <a:spcPct val="138000"/>
              </a:lnSpc>
              <a:spcBef>
                <a:spcPts val="0"/>
              </a:spcBef>
              <a:spcAft>
                <a:spcPts val="0"/>
              </a:spcAft>
              <a:buClr>
                <a:schemeClr val="dk1"/>
              </a:buClr>
              <a:buSzPts val="1100"/>
              <a:buFont typeface="Arial"/>
              <a:buNone/>
            </a:pPr>
            <a:r>
              <a:rPr b="1" i="0" lang="en" sz="4000" u="none" cap="none" strike="noStrike">
                <a:solidFill>
                  <a:schemeClr val="dk1"/>
                </a:solidFill>
                <a:latin typeface="Arial"/>
                <a:ea typeface="Arial"/>
                <a:cs typeface="Arial"/>
                <a:sym typeface="Arial"/>
              </a:rPr>
              <a:t>Kubernetes Objects</a:t>
            </a:r>
            <a:endParaRPr b="1" i="0" sz="4000" u="none" cap="none" strike="noStrike">
              <a:solidFill>
                <a:schemeClr val="dk1"/>
              </a:solidFill>
              <a:latin typeface="Arial"/>
              <a:ea typeface="Arial"/>
              <a:cs typeface="Arial"/>
              <a:sym typeface="Arial"/>
            </a:endParaRPr>
          </a:p>
        </p:txBody>
      </p:sp>
      <p:sp>
        <p:nvSpPr>
          <p:cNvPr id="293" name="Google Shape;293;g2aa7d7681e9_0_44"/>
          <p:cNvSpPr txBox="1"/>
          <p:nvPr/>
        </p:nvSpPr>
        <p:spPr>
          <a:xfrm>
            <a:off x="1399850" y="752250"/>
            <a:ext cx="9872700" cy="646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000"/>
              <a:buFont typeface="Arial"/>
              <a:buNone/>
            </a:pPr>
            <a:r>
              <a:rPr b="0" i="0" lang="en" sz="3000" u="none" cap="none" strike="noStrike">
                <a:solidFill>
                  <a:srgbClr val="741B47"/>
                </a:solidFill>
                <a:latin typeface="Arial"/>
                <a:ea typeface="Arial"/>
                <a:cs typeface="Arial"/>
                <a:sym typeface="Arial"/>
              </a:rPr>
              <a:t>Object Model</a:t>
            </a:r>
            <a:endParaRPr b="0" i="0" sz="2400" u="none" cap="none" strike="noStrike">
              <a:solidFill>
                <a:srgbClr val="741B47"/>
              </a:solidFill>
              <a:latin typeface="Arial"/>
              <a:ea typeface="Arial"/>
              <a:cs typeface="Arial"/>
              <a:sym typeface="Arial"/>
            </a:endParaRPr>
          </a:p>
        </p:txBody>
      </p:sp>
      <p:pic>
        <p:nvPicPr>
          <p:cNvPr id="294" name="Google Shape;294;g2aa7d7681e9_0_44"/>
          <p:cNvPicPr preferRelativeResize="0"/>
          <p:nvPr/>
        </p:nvPicPr>
        <p:blipFill rotWithShape="1">
          <a:blip r:embed="rId4">
            <a:alphaModFix/>
          </a:blip>
          <a:srcRect b="0" l="0" r="0" t="0"/>
          <a:stretch/>
        </p:blipFill>
        <p:spPr>
          <a:xfrm>
            <a:off x="3647925" y="1398750"/>
            <a:ext cx="6466125" cy="4849574"/>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g2ae5a901eb5_0_161"/>
          <p:cNvSpPr/>
          <p:nvPr/>
        </p:nvSpPr>
        <p:spPr>
          <a:xfrm>
            <a:off x="0" y="99715"/>
            <a:ext cx="0" cy="257700"/>
          </a:xfrm>
          <a:prstGeom prst="rect">
            <a:avLst/>
          </a:prstGeom>
          <a:solidFill>
            <a:srgbClr val="F8F9FA"/>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300" name="Google Shape;300;g2ae5a901eb5_0_161"/>
          <p:cNvSpPr/>
          <p:nvPr/>
        </p:nvSpPr>
        <p:spPr>
          <a:xfrm>
            <a:off x="0" y="0"/>
            <a:ext cx="771000" cy="6858000"/>
          </a:xfrm>
          <a:prstGeom prst="rect">
            <a:avLst/>
          </a:prstGeom>
          <a:solidFill>
            <a:srgbClr val="24E4B6"/>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01" name="Google Shape;301;g2ae5a901eb5_0_161"/>
          <p:cNvSpPr/>
          <p:nvPr/>
        </p:nvSpPr>
        <p:spPr>
          <a:xfrm>
            <a:off x="771000" y="6763775"/>
            <a:ext cx="11421000" cy="94200"/>
          </a:xfrm>
          <a:prstGeom prst="rect">
            <a:avLst/>
          </a:prstGeom>
          <a:solidFill>
            <a:srgbClr val="24E4B6"/>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302" name="Google Shape;302;g2ae5a901eb5_0_161"/>
          <p:cNvPicPr preferRelativeResize="0"/>
          <p:nvPr/>
        </p:nvPicPr>
        <p:blipFill rotWithShape="1">
          <a:blip r:embed="rId3">
            <a:alphaModFix/>
          </a:blip>
          <a:srcRect b="0" l="0" r="18179" t="9089"/>
          <a:stretch/>
        </p:blipFill>
        <p:spPr>
          <a:xfrm>
            <a:off x="10880650" y="-13225"/>
            <a:ext cx="1311350" cy="1233700"/>
          </a:xfrm>
          <a:prstGeom prst="rect">
            <a:avLst/>
          </a:prstGeom>
          <a:noFill/>
          <a:ln>
            <a:noFill/>
          </a:ln>
        </p:spPr>
      </p:pic>
      <p:sp>
        <p:nvSpPr>
          <p:cNvPr id="303" name="Google Shape;303;g2ae5a901eb5_0_161"/>
          <p:cNvSpPr txBox="1"/>
          <p:nvPr/>
        </p:nvSpPr>
        <p:spPr>
          <a:xfrm>
            <a:off x="699449" y="195600"/>
            <a:ext cx="11492700" cy="708000"/>
          </a:xfrm>
          <a:prstGeom prst="rect">
            <a:avLst/>
          </a:prstGeom>
          <a:noFill/>
          <a:ln>
            <a:noFill/>
          </a:ln>
        </p:spPr>
        <p:txBody>
          <a:bodyPr anchorCtr="0" anchor="b" bIns="45700" lIns="91425" spcFirstLastPara="1" rIns="91425" wrap="square" tIns="45700">
            <a:spAutoFit/>
          </a:bodyPr>
          <a:lstStyle/>
          <a:p>
            <a:pPr indent="0" lvl="0" marL="0" marR="0" rtl="0" algn="ctr">
              <a:lnSpc>
                <a:spcPct val="138000"/>
              </a:lnSpc>
              <a:spcBef>
                <a:spcPts val="0"/>
              </a:spcBef>
              <a:spcAft>
                <a:spcPts val="0"/>
              </a:spcAft>
              <a:buClr>
                <a:schemeClr val="dk1"/>
              </a:buClr>
              <a:buSzPts val="1100"/>
              <a:buFont typeface="Arial"/>
              <a:buNone/>
            </a:pPr>
            <a:r>
              <a:rPr b="1" i="0" lang="en" sz="4000" u="none" cap="none" strike="noStrike">
                <a:solidFill>
                  <a:schemeClr val="dk1"/>
                </a:solidFill>
                <a:latin typeface="Arial"/>
                <a:ea typeface="Arial"/>
                <a:cs typeface="Arial"/>
                <a:sym typeface="Arial"/>
              </a:rPr>
              <a:t>Kubernetes Objects</a:t>
            </a:r>
            <a:endParaRPr b="1" i="0" sz="4000" u="none" cap="none" strike="noStrike">
              <a:solidFill>
                <a:schemeClr val="dk1"/>
              </a:solidFill>
              <a:latin typeface="Arial"/>
              <a:ea typeface="Arial"/>
              <a:cs typeface="Arial"/>
              <a:sym typeface="Arial"/>
            </a:endParaRPr>
          </a:p>
        </p:txBody>
      </p:sp>
      <p:sp>
        <p:nvSpPr>
          <p:cNvPr id="304" name="Google Shape;304;g2ae5a901eb5_0_161"/>
          <p:cNvSpPr txBox="1"/>
          <p:nvPr/>
        </p:nvSpPr>
        <p:spPr>
          <a:xfrm>
            <a:off x="1376200" y="752250"/>
            <a:ext cx="9872700" cy="646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000"/>
              <a:buFont typeface="Arial"/>
              <a:buNone/>
            </a:pPr>
            <a:r>
              <a:rPr b="0" i="0" lang="en" sz="3000" u="none" cap="none" strike="noStrike">
                <a:solidFill>
                  <a:srgbClr val="741B47"/>
                </a:solidFill>
                <a:latin typeface="Arial"/>
                <a:ea typeface="Arial"/>
                <a:cs typeface="Arial"/>
                <a:sym typeface="Arial"/>
              </a:rPr>
              <a:t>Object Model</a:t>
            </a:r>
            <a:endParaRPr b="0" i="0" sz="2400" u="none" cap="none" strike="noStrike">
              <a:solidFill>
                <a:srgbClr val="741B47"/>
              </a:solidFill>
              <a:latin typeface="Arial"/>
              <a:ea typeface="Arial"/>
              <a:cs typeface="Arial"/>
              <a:sym typeface="Arial"/>
            </a:endParaRPr>
          </a:p>
        </p:txBody>
      </p:sp>
      <p:sp>
        <p:nvSpPr>
          <p:cNvPr id="305" name="Google Shape;305;g2ae5a901eb5_0_161"/>
          <p:cNvSpPr txBox="1"/>
          <p:nvPr/>
        </p:nvSpPr>
        <p:spPr>
          <a:xfrm>
            <a:off x="6364025" y="1351525"/>
            <a:ext cx="5219400" cy="50178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chemeClr val="dk1"/>
              </a:buClr>
              <a:buSzPts val="1100"/>
              <a:buFont typeface="Arial"/>
              <a:buNone/>
            </a:pPr>
            <a:r>
              <a:t/>
            </a:r>
            <a:endParaRPr b="0" i="0" sz="1100" u="none" cap="none" strike="noStrike">
              <a:solidFill>
                <a:schemeClr val="dk1"/>
              </a:solidFill>
              <a:latin typeface="Arial"/>
              <a:ea typeface="Arial"/>
              <a:cs typeface="Arial"/>
              <a:sym typeface="Arial"/>
            </a:endParaRPr>
          </a:p>
          <a:p>
            <a:pPr indent="-355600" lvl="0" marL="457200" marR="0" rtl="0" algn="just">
              <a:lnSpc>
                <a:spcPct val="150000"/>
              </a:lnSpc>
              <a:spcBef>
                <a:spcPts val="0"/>
              </a:spcBef>
              <a:spcAft>
                <a:spcPts val="0"/>
              </a:spcAft>
              <a:buClr>
                <a:srgbClr val="373A3C"/>
              </a:buClr>
              <a:buSzPts val="2000"/>
              <a:buFont typeface="Arial"/>
              <a:buChar char="●"/>
            </a:pPr>
            <a:r>
              <a:rPr b="0" i="0" lang="en" sz="1800" u="none" cap="none" strike="noStrike">
                <a:solidFill>
                  <a:srgbClr val="4A1E1E"/>
                </a:solidFill>
                <a:latin typeface="Arial"/>
                <a:ea typeface="Arial"/>
                <a:cs typeface="Arial"/>
                <a:sym typeface="Arial"/>
              </a:rPr>
              <a:t>All objects must have </a:t>
            </a:r>
            <a:r>
              <a:rPr b="1" i="0" lang="en" sz="1800" u="none" cap="none" strike="noStrike">
                <a:solidFill>
                  <a:srgbClr val="4A1E1E"/>
                </a:solidFill>
                <a:latin typeface="Arial"/>
                <a:ea typeface="Arial"/>
                <a:cs typeface="Arial"/>
                <a:sym typeface="Arial"/>
              </a:rPr>
              <a:t>apiVersion, kind, metadata </a:t>
            </a:r>
            <a:r>
              <a:rPr b="0" i="0" lang="en" sz="1800" u="none" cap="none" strike="noStrike">
                <a:solidFill>
                  <a:srgbClr val="4A1E1E"/>
                </a:solidFill>
                <a:latin typeface="Arial"/>
                <a:ea typeface="Arial"/>
                <a:cs typeface="Arial"/>
                <a:sym typeface="Arial"/>
              </a:rPr>
              <a:t>and </a:t>
            </a:r>
            <a:r>
              <a:rPr b="1" i="0" lang="en" sz="1800" u="none" cap="none" strike="noStrike">
                <a:solidFill>
                  <a:srgbClr val="4A1E1E"/>
                </a:solidFill>
                <a:latin typeface="Arial"/>
                <a:ea typeface="Arial"/>
                <a:cs typeface="Arial"/>
                <a:sym typeface="Arial"/>
              </a:rPr>
              <a:t>spec </a:t>
            </a:r>
            <a:r>
              <a:rPr b="0" i="0" lang="en" sz="1800" u="none" cap="none" strike="noStrike">
                <a:solidFill>
                  <a:srgbClr val="4A1E1E"/>
                </a:solidFill>
                <a:latin typeface="Arial"/>
                <a:ea typeface="Arial"/>
                <a:cs typeface="Arial"/>
                <a:sym typeface="Arial"/>
              </a:rPr>
              <a:t>fields.</a:t>
            </a:r>
            <a:endParaRPr b="0" i="0" sz="1800" u="none" cap="none" strike="noStrike">
              <a:solidFill>
                <a:srgbClr val="4A1E1E"/>
              </a:solidFill>
              <a:latin typeface="Arial"/>
              <a:ea typeface="Arial"/>
              <a:cs typeface="Arial"/>
              <a:sym typeface="Arial"/>
            </a:endParaRPr>
          </a:p>
          <a:p>
            <a:pPr indent="-355600" lvl="0" marL="457200" marR="0" rtl="0" algn="just">
              <a:lnSpc>
                <a:spcPct val="150000"/>
              </a:lnSpc>
              <a:spcBef>
                <a:spcPts val="0"/>
              </a:spcBef>
              <a:spcAft>
                <a:spcPts val="0"/>
              </a:spcAft>
              <a:buClr>
                <a:srgbClr val="373A3C"/>
              </a:buClr>
              <a:buSzPts val="2000"/>
              <a:buFont typeface="Arial"/>
              <a:buChar char="●"/>
            </a:pPr>
            <a:r>
              <a:rPr b="1" i="0" lang="en" sz="1800" u="none" cap="none" strike="noStrike">
                <a:solidFill>
                  <a:srgbClr val="4A1E1E"/>
                </a:solidFill>
                <a:latin typeface="Arial"/>
                <a:ea typeface="Arial"/>
                <a:cs typeface="Arial"/>
                <a:sym typeface="Arial"/>
              </a:rPr>
              <a:t>apiVersion:</a:t>
            </a:r>
            <a:r>
              <a:rPr b="0" i="0" lang="en" sz="1800" u="none" cap="none" strike="noStrike">
                <a:solidFill>
                  <a:srgbClr val="4A1E1E"/>
                </a:solidFill>
                <a:latin typeface="Arial"/>
                <a:ea typeface="Arial"/>
                <a:cs typeface="Arial"/>
                <a:sym typeface="Arial"/>
              </a:rPr>
              <a:t> Which version of the Kubernetes API you're using to create this object</a:t>
            </a:r>
            <a:endParaRPr b="0" i="0" sz="1800" u="none" cap="none" strike="noStrike">
              <a:solidFill>
                <a:srgbClr val="4A1E1E"/>
              </a:solidFill>
              <a:latin typeface="Arial"/>
              <a:ea typeface="Arial"/>
              <a:cs typeface="Arial"/>
              <a:sym typeface="Arial"/>
            </a:endParaRPr>
          </a:p>
          <a:p>
            <a:pPr indent="-355600" lvl="0" marL="457200" marR="0" rtl="0" algn="just">
              <a:lnSpc>
                <a:spcPct val="150000"/>
              </a:lnSpc>
              <a:spcBef>
                <a:spcPts val="0"/>
              </a:spcBef>
              <a:spcAft>
                <a:spcPts val="0"/>
              </a:spcAft>
              <a:buClr>
                <a:srgbClr val="373A3C"/>
              </a:buClr>
              <a:buSzPts val="2000"/>
              <a:buFont typeface="Arial"/>
              <a:buChar char="●"/>
            </a:pPr>
            <a:r>
              <a:rPr b="1" i="0" lang="en" sz="1800" u="none" cap="none" strike="noStrike">
                <a:solidFill>
                  <a:srgbClr val="4A1E1E"/>
                </a:solidFill>
                <a:latin typeface="Arial"/>
                <a:ea typeface="Arial"/>
                <a:cs typeface="Arial"/>
                <a:sym typeface="Arial"/>
              </a:rPr>
              <a:t>kind:</a:t>
            </a:r>
            <a:r>
              <a:rPr b="0" i="0" lang="en" sz="1800" u="none" cap="none" strike="noStrike">
                <a:solidFill>
                  <a:srgbClr val="4A1E1E"/>
                </a:solidFill>
                <a:latin typeface="Arial"/>
                <a:ea typeface="Arial"/>
                <a:cs typeface="Arial"/>
                <a:sym typeface="Arial"/>
              </a:rPr>
              <a:t> What kind of object you want to create</a:t>
            </a:r>
            <a:endParaRPr b="0" i="0" sz="1800" u="none" cap="none" strike="noStrike">
              <a:solidFill>
                <a:srgbClr val="4A1E1E"/>
              </a:solidFill>
              <a:latin typeface="Arial"/>
              <a:ea typeface="Arial"/>
              <a:cs typeface="Arial"/>
              <a:sym typeface="Arial"/>
            </a:endParaRPr>
          </a:p>
          <a:p>
            <a:pPr indent="-355600" lvl="0" marL="457200" marR="0" rtl="0" algn="just">
              <a:lnSpc>
                <a:spcPct val="150000"/>
              </a:lnSpc>
              <a:spcBef>
                <a:spcPts val="0"/>
              </a:spcBef>
              <a:spcAft>
                <a:spcPts val="0"/>
              </a:spcAft>
              <a:buClr>
                <a:srgbClr val="373A3C"/>
              </a:buClr>
              <a:buSzPts val="2000"/>
              <a:buFont typeface="Arial"/>
              <a:buChar char="●"/>
            </a:pPr>
            <a:r>
              <a:rPr b="1" i="0" lang="en" sz="1800" u="none" cap="none" strike="noStrike">
                <a:solidFill>
                  <a:srgbClr val="4A1E1E"/>
                </a:solidFill>
                <a:latin typeface="Arial"/>
                <a:ea typeface="Arial"/>
                <a:cs typeface="Arial"/>
                <a:sym typeface="Arial"/>
              </a:rPr>
              <a:t>metadata:</a:t>
            </a:r>
            <a:r>
              <a:rPr b="0" i="0" lang="en" sz="1800" u="none" cap="none" strike="noStrike">
                <a:solidFill>
                  <a:srgbClr val="4A1E1E"/>
                </a:solidFill>
                <a:latin typeface="Arial"/>
                <a:ea typeface="Arial"/>
                <a:cs typeface="Arial"/>
                <a:sym typeface="Arial"/>
              </a:rPr>
              <a:t> Data that helps uniquely identify the object, including a </a:t>
            </a:r>
            <a:r>
              <a:rPr b="1" i="0" lang="en" sz="1800" u="none" cap="none" strike="noStrike">
                <a:solidFill>
                  <a:srgbClr val="4A1E1E"/>
                </a:solidFill>
                <a:latin typeface="Arial"/>
                <a:ea typeface="Arial"/>
                <a:cs typeface="Arial"/>
                <a:sym typeface="Arial"/>
              </a:rPr>
              <a:t>name</a:t>
            </a:r>
            <a:r>
              <a:rPr b="0" i="0" lang="en" sz="1800" u="none" cap="none" strike="noStrike">
                <a:solidFill>
                  <a:srgbClr val="4A1E1E"/>
                </a:solidFill>
                <a:latin typeface="Arial"/>
                <a:ea typeface="Arial"/>
                <a:cs typeface="Arial"/>
                <a:sym typeface="Arial"/>
              </a:rPr>
              <a:t> string, </a:t>
            </a:r>
            <a:r>
              <a:rPr b="1" i="0" lang="en" sz="1800" u="none" cap="none" strike="noStrike">
                <a:solidFill>
                  <a:srgbClr val="4A1E1E"/>
                </a:solidFill>
                <a:latin typeface="Arial"/>
                <a:ea typeface="Arial"/>
                <a:cs typeface="Arial"/>
                <a:sym typeface="Arial"/>
              </a:rPr>
              <a:t>labels</a:t>
            </a:r>
            <a:r>
              <a:rPr b="0" i="0" lang="en" sz="1800" u="none" cap="none" strike="noStrike">
                <a:solidFill>
                  <a:srgbClr val="4A1E1E"/>
                </a:solidFill>
                <a:latin typeface="Arial"/>
                <a:ea typeface="Arial"/>
                <a:cs typeface="Arial"/>
                <a:sym typeface="Arial"/>
              </a:rPr>
              <a:t>, and optional </a:t>
            </a:r>
            <a:r>
              <a:rPr b="1" i="0" lang="en" sz="1800" u="none" cap="none" strike="noStrike">
                <a:solidFill>
                  <a:srgbClr val="4A1E1E"/>
                </a:solidFill>
                <a:latin typeface="Arial"/>
                <a:ea typeface="Arial"/>
                <a:cs typeface="Arial"/>
                <a:sym typeface="Arial"/>
              </a:rPr>
              <a:t>namespace</a:t>
            </a:r>
            <a:endParaRPr b="1" i="0" sz="1800" u="none" cap="none" strike="noStrike">
              <a:solidFill>
                <a:srgbClr val="4A1E1E"/>
              </a:solidFill>
              <a:latin typeface="Arial"/>
              <a:ea typeface="Arial"/>
              <a:cs typeface="Arial"/>
              <a:sym typeface="Arial"/>
            </a:endParaRPr>
          </a:p>
          <a:p>
            <a:pPr indent="-355600" lvl="0" marL="457200" marR="0" rtl="0" algn="just">
              <a:lnSpc>
                <a:spcPct val="150000"/>
              </a:lnSpc>
              <a:spcBef>
                <a:spcPts val="0"/>
              </a:spcBef>
              <a:spcAft>
                <a:spcPts val="0"/>
              </a:spcAft>
              <a:buClr>
                <a:srgbClr val="373A3C"/>
              </a:buClr>
              <a:buSzPts val="2000"/>
              <a:buFont typeface="Arial"/>
              <a:buChar char="●"/>
            </a:pPr>
            <a:r>
              <a:rPr b="1" i="0" lang="en" sz="1800" u="none" cap="none" strike="noStrike">
                <a:solidFill>
                  <a:srgbClr val="4A1E1E"/>
                </a:solidFill>
                <a:latin typeface="Arial"/>
                <a:ea typeface="Arial"/>
                <a:cs typeface="Arial"/>
                <a:sym typeface="Arial"/>
              </a:rPr>
              <a:t>spec: </a:t>
            </a:r>
            <a:r>
              <a:rPr b="0" i="0" lang="en" sz="1800" u="none" cap="none" strike="noStrike">
                <a:solidFill>
                  <a:srgbClr val="4A1E1E"/>
                </a:solidFill>
                <a:latin typeface="Arial"/>
                <a:ea typeface="Arial"/>
                <a:cs typeface="Arial"/>
                <a:sym typeface="Arial"/>
              </a:rPr>
              <a:t>What state you desire for the object</a:t>
            </a:r>
            <a:endParaRPr b="0" i="0" sz="1800" u="none" cap="none" strike="noStrike">
              <a:solidFill>
                <a:srgbClr val="4A1E1E"/>
              </a:solidFill>
              <a:latin typeface="Arial"/>
              <a:ea typeface="Arial"/>
              <a:cs typeface="Arial"/>
              <a:sym typeface="Arial"/>
            </a:endParaRPr>
          </a:p>
          <a:p>
            <a:pPr indent="0" lvl="0" marL="457200" marR="0" rtl="0" algn="just">
              <a:lnSpc>
                <a:spcPct val="150000"/>
              </a:lnSpc>
              <a:spcBef>
                <a:spcPts val="0"/>
              </a:spcBef>
              <a:spcAft>
                <a:spcPts val="0"/>
              </a:spcAft>
              <a:buClr>
                <a:srgbClr val="000000"/>
              </a:buClr>
              <a:buSzPts val="1800"/>
              <a:buFont typeface="Arial"/>
              <a:buNone/>
            </a:pPr>
            <a:r>
              <a:t/>
            </a:r>
            <a:endParaRPr b="0" i="0" sz="1800" u="none" cap="none" strike="noStrike">
              <a:solidFill>
                <a:srgbClr val="4A1E1E"/>
              </a:solidFill>
              <a:latin typeface="Arial"/>
              <a:ea typeface="Arial"/>
              <a:cs typeface="Arial"/>
              <a:sym typeface="Arial"/>
            </a:endParaRPr>
          </a:p>
        </p:txBody>
      </p:sp>
      <p:pic>
        <p:nvPicPr>
          <p:cNvPr id="306" name="Google Shape;306;g2ae5a901eb5_0_161"/>
          <p:cNvPicPr preferRelativeResize="0"/>
          <p:nvPr/>
        </p:nvPicPr>
        <p:blipFill rotWithShape="1">
          <a:blip r:embed="rId4">
            <a:alphaModFix/>
          </a:blip>
          <a:srcRect b="0" l="0" r="0" t="0"/>
          <a:stretch/>
        </p:blipFill>
        <p:spPr>
          <a:xfrm>
            <a:off x="923400" y="1551150"/>
            <a:ext cx="4108425" cy="48101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g21bdac0be92_0_75"/>
          <p:cNvSpPr/>
          <p:nvPr/>
        </p:nvSpPr>
        <p:spPr>
          <a:xfrm>
            <a:off x="0" y="89658"/>
            <a:ext cx="75600" cy="861300"/>
          </a:xfrm>
          <a:prstGeom prst="rect">
            <a:avLst/>
          </a:prstGeom>
          <a:solidFill>
            <a:srgbClr val="0EC07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A4C74"/>
              </a:solidFill>
              <a:latin typeface="Calibri"/>
              <a:ea typeface="Calibri"/>
              <a:cs typeface="Calibri"/>
              <a:sym typeface="Calibri"/>
            </a:endParaRPr>
          </a:p>
        </p:txBody>
      </p:sp>
      <p:sp>
        <p:nvSpPr>
          <p:cNvPr id="102" name="Google Shape;102;g21bdac0be92_0_75"/>
          <p:cNvSpPr/>
          <p:nvPr/>
        </p:nvSpPr>
        <p:spPr>
          <a:xfrm>
            <a:off x="0" y="0"/>
            <a:ext cx="771000" cy="6858000"/>
          </a:xfrm>
          <a:prstGeom prst="rect">
            <a:avLst/>
          </a:prstGeom>
          <a:solidFill>
            <a:srgbClr val="24E4B6"/>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103" name="Google Shape;103;g21bdac0be92_0_75"/>
          <p:cNvPicPr preferRelativeResize="0"/>
          <p:nvPr/>
        </p:nvPicPr>
        <p:blipFill rotWithShape="1">
          <a:blip r:embed="rId3">
            <a:alphaModFix/>
          </a:blip>
          <a:srcRect b="0" l="0" r="18180" t="9090"/>
          <a:stretch/>
        </p:blipFill>
        <p:spPr>
          <a:xfrm>
            <a:off x="10669225" y="23525"/>
            <a:ext cx="1311350" cy="1233700"/>
          </a:xfrm>
          <a:prstGeom prst="rect">
            <a:avLst/>
          </a:prstGeom>
          <a:noFill/>
          <a:ln>
            <a:noFill/>
          </a:ln>
        </p:spPr>
      </p:pic>
      <p:sp>
        <p:nvSpPr>
          <p:cNvPr id="104" name="Google Shape;104;g21bdac0be92_0_75"/>
          <p:cNvSpPr txBox="1"/>
          <p:nvPr/>
        </p:nvSpPr>
        <p:spPr>
          <a:xfrm>
            <a:off x="928675" y="268025"/>
            <a:ext cx="10116300" cy="56337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1200"/>
              </a:spcBef>
              <a:spcAft>
                <a:spcPts val="0"/>
              </a:spcAft>
              <a:buNone/>
            </a:pPr>
            <a:r>
              <a:rPr b="1" lang="en" sz="3600"/>
              <a:t>Introduction to Kubernetes </a:t>
            </a:r>
            <a:endParaRPr sz="3600">
              <a:solidFill>
                <a:srgbClr val="000000"/>
              </a:solidFill>
            </a:endParaRPr>
          </a:p>
          <a:p>
            <a:pPr indent="-406400" lvl="0" marL="457200" rtl="0" algn="l">
              <a:lnSpc>
                <a:spcPct val="150000"/>
              </a:lnSpc>
              <a:spcBef>
                <a:spcPts val="1200"/>
              </a:spcBef>
              <a:spcAft>
                <a:spcPts val="0"/>
              </a:spcAft>
              <a:buClr>
                <a:srgbClr val="000000"/>
              </a:buClr>
              <a:buSzPts val="2800"/>
              <a:buChar char="➢"/>
            </a:pPr>
            <a:r>
              <a:rPr lang="en" sz="2800"/>
              <a:t>Orchestration</a:t>
            </a:r>
            <a:endParaRPr sz="2800"/>
          </a:p>
          <a:p>
            <a:pPr indent="-406400" lvl="0" marL="457200" rtl="0" algn="l">
              <a:lnSpc>
                <a:spcPct val="150000"/>
              </a:lnSpc>
              <a:spcBef>
                <a:spcPts val="0"/>
              </a:spcBef>
              <a:spcAft>
                <a:spcPts val="0"/>
              </a:spcAft>
              <a:buSzPts val="2800"/>
              <a:buChar char="➢"/>
            </a:pPr>
            <a:r>
              <a:rPr lang="en" sz="2800"/>
              <a:t>Kubernetes Components</a:t>
            </a:r>
            <a:endParaRPr sz="2800"/>
          </a:p>
          <a:p>
            <a:pPr indent="-406400" lvl="1" marL="914400" rtl="0" algn="l">
              <a:lnSpc>
                <a:spcPct val="150000"/>
              </a:lnSpc>
              <a:spcBef>
                <a:spcPts val="0"/>
              </a:spcBef>
              <a:spcAft>
                <a:spcPts val="0"/>
              </a:spcAft>
              <a:buSzPts val="2800"/>
              <a:buChar char="○"/>
            </a:pPr>
            <a:r>
              <a:rPr lang="en" sz="2800"/>
              <a:t>Master Nodes Components</a:t>
            </a:r>
            <a:endParaRPr sz="2800"/>
          </a:p>
          <a:p>
            <a:pPr indent="-406400" lvl="1" marL="914400" rtl="0" algn="l">
              <a:lnSpc>
                <a:spcPct val="150000"/>
              </a:lnSpc>
              <a:spcBef>
                <a:spcPts val="0"/>
              </a:spcBef>
              <a:spcAft>
                <a:spcPts val="0"/>
              </a:spcAft>
              <a:buSzPts val="2800"/>
              <a:buChar char="○"/>
            </a:pPr>
            <a:r>
              <a:rPr lang="en" sz="2800"/>
              <a:t>Worker Nodes Components</a:t>
            </a:r>
            <a:endParaRPr sz="2800"/>
          </a:p>
          <a:p>
            <a:pPr indent="-406400" lvl="0" marL="457200" rtl="0" algn="l">
              <a:lnSpc>
                <a:spcPct val="150000"/>
              </a:lnSpc>
              <a:spcBef>
                <a:spcPts val="0"/>
              </a:spcBef>
              <a:spcAft>
                <a:spcPts val="0"/>
              </a:spcAft>
              <a:buSzPts val="2800"/>
              <a:buChar char="➢"/>
            </a:pPr>
            <a:r>
              <a:rPr lang="en" sz="2800"/>
              <a:t>Setting Up Local Environment</a:t>
            </a:r>
            <a:endParaRPr sz="2800"/>
          </a:p>
          <a:p>
            <a:pPr indent="-406400" lvl="0" marL="457200" rtl="0" algn="l">
              <a:lnSpc>
                <a:spcPct val="150000"/>
              </a:lnSpc>
              <a:spcBef>
                <a:spcPts val="0"/>
              </a:spcBef>
              <a:spcAft>
                <a:spcPts val="0"/>
              </a:spcAft>
              <a:buSzPts val="2800"/>
              <a:buChar char="➢"/>
            </a:pPr>
            <a:r>
              <a:rPr lang="en" sz="2800"/>
              <a:t>Some kubectl commands</a:t>
            </a:r>
            <a:endParaRPr sz="2800"/>
          </a:p>
          <a:p>
            <a:pPr indent="0" lvl="0" marL="457200" rtl="0" algn="l">
              <a:lnSpc>
                <a:spcPct val="150000"/>
              </a:lnSpc>
              <a:spcBef>
                <a:spcPts val="1200"/>
              </a:spcBef>
              <a:spcAft>
                <a:spcPts val="1200"/>
              </a:spcAft>
              <a:buNone/>
            </a:pPr>
            <a:r>
              <a:t/>
            </a:r>
            <a:endParaRPr sz="28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g2aa418787f7_0_112"/>
          <p:cNvSpPr/>
          <p:nvPr/>
        </p:nvSpPr>
        <p:spPr>
          <a:xfrm>
            <a:off x="0" y="99715"/>
            <a:ext cx="0" cy="257700"/>
          </a:xfrm>
          <a:prstGeom prst="rect">
            <a:avLst/>
          </a:prstGeom>
          <a:solidFill>
            <a:srgbClr val="F8F9FA"/>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312" name="Google Shape;312;g2aa418787f7_0_112"/>
          <p:cNvSpPr/>
          <p:nvPr/>
        </p:nvSpPr>
        <p:spPr>
          <a:xfrm>
            <a:off x="0" y="0"/>
            <a:ext cx="771000" cy="6858000"/>
          </a:xfrm>
          <a:prstGeom prst="rect">
            <a:avLst/>
          </a:prstGeom>
          <a:solidFill>
            <a:srgbClr val="24E4B6"/>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13" name="Google Shape;313;g2aa418787f7_0_112"/>
          <p:cNvSpPr/>
          <p:nvPr/>
        </p:nvSpPr>
        <p:spPr>
          <a:xfrm>
            <a:off x="771000" y="6763775"/>
            <a:ext cx="11421000" cy="94200"/>
          </a:xfrm>
          <a:prstGeom prst="rect">
            <a:avLst/>
          </a:prstGeom>
          <a:solidFill>
            <a:srgbClr val="24E4B6"/>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314" name="Google Shape;314;g2aa418787f7_0_112"/>
          <p:cNvPicPr preferRelativeResize="0"/>
          <p:nvPr/>
        </p:nvPicPr>
        <p:blipFill rotWithShape="1">
          <a:blip r:embed="rId3">
            <a:alphaModFix/>
          </a:blip>
          <a:srcRect b="0" l="0" r="18179" t="9089"/>
          <a:stretch/>
        </p:blipFill>
        <p:spPr>
          <a:xfrm>
            <a:off x="10880650" y="-13225"/>
            <a:ext cx="1311350" cy="1233700"/>
          </a:xfrm>
          <a:prstGeom prst="rect">
            <a:avLst/>
          </a:prstGeom>
          <a:noFill/>
          <a:ln>
            <a:noFill/>
          </a:ln>
        </p:spPr>
      </p:pic>
      <p:sp>
        <p:nvSpPr>
          <p:cNvPr id="315" name="Google Shape;315;g2aa418787f7_0_112"/>
          <p:cNvSpPr txBox="1"/>
          <p:nvPr/>
        </p:nvSpPr>
        <p:spPr>
          <a:xfrm>
            <a:off x="699449" y="195600"/>
            <a:ext cx="11492700" cy="708000"/>
          </a:xfrm>
          <a:prstGeom prst="rect">
            <a:avLst/>
          </a:prstGeom>
          <a:noFill/>
          <a:ln>
            <a:noFill/>
          </a:ln>
        </p:spPr>
        <p:txBody>
          <a:bodyPr anchorCtr="0" anchor="b" bIns="45700" lIns="91425" spcFirstLastPara="1" rIns="91425" wrap="square" tIns="45700">
            <a:spAutoFit/>
          </a:bodyPr>
          <a:lstStyle/>
          <a:p>
            <a:pPr indent="0" lvl="0" marL="0" marR="0" rtl="0" algn="ctr">
              <a:lnSpc>
                <a:spcPct val="138000"/>
              </a:lnSpc>
              <a:spcBef>
                <a:spcPts val="0"/>
              </a:spcBef>
              <a:spcAft>
                <a:spcPts val="0"/>
              </a:spcAft>
              <a:buClr>
                <a:schemeClr val="dk1"/>
              </a:buClr>
              <a:buSzPts val="1100"/>
              <a:buFont typeface="Arial"/>
              <a:buNone/>
            </a:pPr>
            <a:r>
              <a:rPr b="1" i="0" lang="en" sz="4000" u="none" cap="none" strike="noStrike">
                <a:solidFill>
                  <a:schemeClr val="dk1"/>
                </a:solidFill>
                <a:latin typeface="Arial"/>
                <a:ea typeface="Arial"/>
                <a:cs typeface="Arial"/>
                <a:sym typeface="Arial"/>
              </a:rPr>
              <a:t>Kubernetes Objects</a:t>
            </a:r>
            <a:endParaRPr b="1" i="0" sz="4000" u="none" cap="none" strike="noStrike">
              <a:solidFill>
                <a:schemeClr val="dk1"/>
              </a:solidFill>
              <a:latin typeface="Arial"/>
              <a:ea typeface="Arial"/>
              <a:cs typeface="Arial"/>
              <a:sym typeface="Arial"/>
            </a:endParaRPr>
          </a:p>
        </p:txBody>
      </p:sp>
      <p:sp>
        <p:nvSpPr>
          <p:cNvPr id="316" name="Google Shape;316;g2aa418787f7_0_112"/>
          <p:cNvSpPr txBox="1"/>
          <p:nvPr/>
        </p:nvSpPr>
        <p:spPr>
          <a:xfrm>
            <a:off x="1376200" y="752250"/>
            <a:ext cx="9872700" cy="646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000"/>
              <a:buFont typeface="Arial"/>
              <a:buNone/>
            </a:pPr>
            <a:r>
              <a:rPr b="0" i="0" lang="en" sz="3000" u="none" cap="none" strike="noStrike">
                <a:solidFill>
                  <a:srgbClr val="741B47"/>
                </a:solidFill>
                <a:latin typeface="Arial"/>
                <a:ea typeface="Arial"/>
                <a:cs typeface="Arial"/>
                <a:sym typeface="Arial"/>
              </a:rPr>
              <a:t>Pods</a:t>
            </a:r>
            <a:endParaRPr b="0" i="0" sz="2400" u="none" cap="none" strike="noStrike">
              <a:solidFill>
                <a:srgbClr val="741B47"/>
              </a:solidFill>
              <a:latin typeface="Arial"/>
              <a:ea typeface="Arial"/>
              <a:cs typeface="Arial"/>
              <a:sym typeface="Arial"/>
            </a:endParaRPr>
          </a:p>
        </p:txBody>
      </p:sp>
      <p:sp>
        <p:nvSpPr>
          <p:cNvPr id="317" name="Google Shape;317;g2aa418787f7_0_112"/>
          <p:cNvSpPr txBox="1"/>
          <p:nvPr/>
        </p:nvSpPr>
        <p:spPr>
          <a:xfrm>
            <a:off x="771000" y="1371600"/>
            <a:ext cx="7903800" cy="48333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chemeClr val="dk1"/>
              </a:buClr>
              <a:buSzPts val="1100"/>
              <a:buFont typeface="Arial"/>
              <a:buNone/>
            </a:pPr>
            <a:r>
              <a:t/>
            </a:r>
            <a:endParaRPr b="0" i="0" sz="1100" u="none" cap="none" strike="noStrike">
              <a:solidFill>
                <a:schemeClr val="dk1"/>
              </a:solidFill>
              <a:latin typeface="Arial"/>
              <a:ea typeface="Arial"/>
              <a:cs typeface="Arial"/>
              <a:sym typeface="Arial"/>
            </a:endParaRPr>
          </a:p>
          <a:p>
            <a:pPr indent="-355600" lvl="0" marL="457200" marR="0" rtl="0" algn="just">
              <a:lnSpc>
                <a:spcPct val="150000"/>
              </a:lnSpc>
              <a:spcBef>
                <a:spcPts val="0"/>
              </a:spcBef>
              <a:spcAft>
                <a:spcPts val="0"/>
              </a:spcAft>
              <a:buClr>
                <a:srgbClr val="373A3C"/>
              </a:buClr>
              <a:buSzPts val="2000"/>
              <a:buFont typeface="Arial"/>
              <a:buChar char="●"/>
            </a:pPr>
            <a:r>
              <a:rPr b="0" i="0" lang="en" sz="2000" u="none" cap="none" strike="noStrike">
                <a:solidFill>
                  <a:srgbClr val="373A3C"/>
                </a:solidFill>
                <a:latin typeface="Arial"/>
                <a:ea typeface="Arial"/>
                <a:cs typeface="Arial"/>
                <a:sym typeface="Arial"/>
              </a:rPr>
              <a:t>Kubernetes doesn't deal with containers directly.</a:t>
            </a:r>
            <a:endParaRPr b="0" i="0" sz="2000" u="none" cap="none" strike="noStrike">
              <a:solidFill>
                <a:srgbClr val="373A3C"/>
              </a:solidFill>
              <a:latin typeface="Arial"/>
              <a:ea typeface="Arial"/>
              <a:cs typeface="Arial"/>
              <a:sym typeface="Arial"/>
            </a:endParaRPr>
          </a:p>
          <a:p>
            <a:pPr indent="-355600" lvl="0" marL="457200" marR="0" rtl="0" algn="just">
              <a:lnSpc>
                <a:spcPct val="150000"/>
              </a:lnSpc>
              <a:spcBef>
                <a:spcPts val="0"/>
              </a:spcBef>
              <a:spcAft>
                <a:spcPts val="0"/>
              </a:spcAft>
              <a:buClr>
                <a:srgbClr val="373A3C"/>
              </a:buClr>
              <a:buSzPts val="2000"/>
              <a:buFont typeface="Arial"/>
              <a:buChar char="●"/>
            </a:pPr>
            <a:r>
              <a:rPr b="0" i="0" lang="en" sz="2000" u="none" cap="none" strike="noStrike">
                <a:solidFill>
                  <a:srgbClr val="373A3C"/>
                </a:solidFill>
                <a:latin typeface="Arial"/>
                <a:ea typeface="Arial"/>
                <a:cs typeface="Arial"/>
                <a:sym typeface="Arial"/>
              </a:rPr>
              <a:t>PODs are Kubernetes objects that encapsulate the containers.</a:t>
            </a:r>
            <a:endParaRPr b="0" i="0" sz="2000" u="none" cap="none" strike="noStrike">
              <a:solidFill>
                <a:srgbClr val="373A3C"/>
              </a:solidFill>
              <a:latin typeface="Arial"/>
              <a:ea typeface="Arial"/>
              <a:cs typeface="Arial"/>
              <a:sym typeface="Arial"/>
            </a:endParaRPr>
          </a:p>
          <a:p>
            <a:pPr indent="-355600" lvl="0" marL="457200" marR="0" rtl="0" algn="just">
              <a:lnSpc>
                <a:spcPct val="150000"/>
              </a:lnSpc>
              <a:spcBef>
                <a:spcPts val="0"/>
              </a:spcBef>
              <a:spcAft>
                <a:spcPts val="0"/>
              </a:spcAft>
              <a:buClr>
                <a:srgbClr val="373A3C"/>
              </a:buClr>
              <a:buSzPts val="2000"/>
              <a:buFont typeface="Arial"/>
              <a:buChar char="●"/>
            </a:pPr>
            <a:r>
              <a:rPr b="0" i="0" lang="en" sz="2000" u="none" cap="none" strike="noStrike">
                <a:solidFill>
                  <a:srgbClr val="373A3C"/>
                </a:solidFill>
                <a:latin typeface="Arial"/>
                <a:ea typeface="Arial"/>
                <a:cs typeface="Arial"/>
                <a:sym typeface="Arial"/>
              </a:rPr>
              <a:t>Pods are the smallest deployable units of computing that you can create and manage in Kubernetes. </a:t>
            </a:r>
            <a:endParaRPr b="0" i="0" sz="2000" u="none" cap="none" strike="noStrike">
              <a:solidFill>
                <a:srgbClr val="373A3C"/>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2000"/>
              <a:buFont typeface="Arial"/>
              <a:buNone/>
            </a:pPr>
            <a:r>
              <a:t/>
            </a:r>
            <a:endParaRPr b="0" i="0" sz="2000" u="none" cap="none" strike="noStrike">
              <a:solidFill>
                <a:srgbClr val="373A3C"/>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latin typeface="Arial"/>
              <a:ea typeface="Arial"/>
              <a:cs typeface="Arial"/>
              <a:sym typeface="Arial"/>
            </a:endParaRPr>
          </a:p>
          <a:p>
            <a:pPr indent="-355600" lvl="0" marL="457200" marR="0" rtl="0" algn="just">
              <a:lnSpc>
                <a:spcPct val="150000"/>
              </a:lnSpc>
              <a:spcBef>
                <a:spcPts val="0"/>
              </a:spcBef>
              <a:spcAft>
                <a:spcPts val="0"/>
              </a:spcAft>
              <a:buClr>
                <a:srgbClr val="373A3C"/>
              </a:buClr>
              <a:buSzPts val="2000"/>
              <a:buFont typeface="Arial"/>
              <a:buChar char="●"/>
            </a:pPr>
            <a:r>
              <a:rPr b="0" i="0" lang="en" sz="2000" u="none" cap="none" strike="noStrike">
                <a:solidFill>
                  <a:srgbClr val="373A3C"/>
                </a:solidFill>
                <a:latin typeface="Arial"/>
                <a:ea typeface="Arial"/>
                <a:cs typeface="Arial"/>
                <a:sym typeface="Arial"/>
              </a:rPr>
              <a:t>A POD can have multiple containers.</a:t>
            </a:r>
            <a:endParaRPr b="0" i="0" sz="2000" u="none" cap="none" strike="noStrike">
              <a:solidFill>
                <a:srgbClr val="373A3C"/>
              </a:solidFill>
              <a:latin typeface="Arial"/>
              <a:ea typeface="Arial"/>
              <a:cs typeface="Arial"/>
              <a:sym typeface="Arial"/>
            </a:endParaRPr>
          </a:p>
          <a:p>
            <a:pPr indent="-355600" lvl="0" marL="457200" marR="0" rtl="0" algn="just">
              <a:lnSpc>
                <a:spcPct val="150000"/>
              </a:lnSpc>
              <a:spcBef>
                <a:spcPts val="0"/>
              </a:spcBef>
              <a:spcAft>
                <a:spcPts val="0"/>
              </a:spcAft>
              <a:buClr>
                <a:srgbClr val="373A3C"/>
              </a:buClr>
              <a:buSzPts val="2000"/>
              <a:buFont typeface="Arial"/>
              <a:buChar char="●"/>
            </a:pPr>
            <a:r>
              <a:rPr b="0" i="0" lang="en" sz="2000" u="none" cap="none" strike="noStrike">
                <a:solidFill>
                  <a:srgbClr val="373A3C"/>
                </a:solidFill>
                <a:latin typeface="Arial"/>
                <a:ea typeface="Arial"/>
                <a:cs typeface="Arial"/>
                <a:sym typeface="Arial"/>
              </a:rPr>
              <a:t>Sometimes an application need a helper container, such as logging, monitoring, etc.</a:t>
            </a:r>
            <a:endParaRPr b="0" i="0" sz="2000" u="none" cap="none" strike="noStrike">
              <a:solidFill>
                <a:srgbClr val="373A3C"/>
              </a:solidFill>
              <a:latin typeface="Arial"/>
              <a:ea typeface="Arial"/>
              <a:cs typeface="Arial"/>
              <a:sym typeface="Arial"/>
            </a:endParaRPr>
          </a:p>
          <a:p>
            <a:pPr indent="-355600" lvl="0" marL="457200" marR="0" rtl="0" algn="just">
              <a:lnSpc>
                <a:spcPct val="150000"/>
              </a:lnSpc>
              <a:spcBef>
                <a:spcPts val="0"/>
              </a:spcBef>
              <a:spcAft>
                <a:spcPts val="0"/>
              </a:spcAft>
              <a:buClr>
                <a:srgbClr val="373A3C"/>
              </a:buClr>
              <a:buSzPts val="2000"/>
              <a:buFont typeface="Arial"/>
              <a:buChar char="●"/>
            </a:pPr>
            <a:r>
              <a:rPr b="0" i="0" lang="en" sz="2000" u="none" cap="none" strike="noStrike">
                <a:solidFill>
                  <a:srgbClr val="373A3C"/>
                </a:solidFill>
                <a:latin typeface="Arial"/>
                <a:ea typeface="Arial"/>
                <a:cs typeface="Arial"/>
                <a:sym typeface="Arial"/>
              </a:rPr>
              <a:t>These helper containers should coexist with your application container. </a:t>
            </a:r>
            <a:endParaRPr b="1" i="0" sz="2500" u="none" cap="none" strike="noStrike">
              <a:solidFill>
                <a:srgbClr val="4A1E1E"/>
              </a:solidFill>
              <a:latin typeface="Arial"/>
              <a:ea typeface="Arial"/>
              <a:cs typeface="Arial"/>
              <a:sym typeface="Arial"/>
            </a:endParaRPr>
          </a:p>
        </p:txBody>
      </p:sp>
      <p:pic>
        <p:nvPicPr>
          <p:cNvPr id="318" name="Google Shape;318;g2aa418787f7_0_112"/>
          <p:cNvPicPr preferRelativeResize="0"/>
          <p:nvPr/>
        </p:nvPicPr>
        <p:blipFill rotWithShape="1">
          <a:blip r:embed="rId4">
            <a:alphaModFix/>
          </a:blip>
          <a:srcRect b="0" l="0" r="0" t="0"/>
          <a:stretch/>
        </p:blipFill>
        <p:spPr>
          <a:xfrm>
            <a:off x="8990825" y="4013150"/>
            <a:ext cx="2705100" cy="2476500"/>
          </a:xfrm>
          <a:prstGeom prst="rect">
            <a:avLst/>
          </a:prstGeom>
          <a:noFill/>
          <a:ln>
            <a:noFill/>
          </a:ln>
        </p:spPr>
      </p:pic>
      <p:pic>
        <p:nvPicPr>
          <p:cNvPr id="319" name="Google Shape;319;g2aa418787f7_0_112"/>
          <p:cNvPicPr preferRelativeResize="0"/>
          <p:nvPr/>
        </p:nvPicPr>
        <p:blipFill rotWithShape="1">
          <a:blip r:embed="rId5">
            <a:alphaModFix/>
          </a:blip>
          <a:srcRect b="0" l="0" r="0" t="0"/>
          <a:stretch/>
        </p:blipFill>
        <p:spPr>
          <a:xfrm>
            <a:off x="9067025" y="1303575"/>
            <a:ext cx="2318091" cy="23096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g2aa418787f7_0_129"/>
          <p:cNvSpPr/>
          <p:nvPr/>
        </p:nvSpPr>
        <p:spPr>
          <a:xfrm>
            <a:off x="0" y="99715"/>
            <a:ext cx="0" cy="257700"/>
          </a:xfrm>
          <a:prstGeom prst="rect">
            <a:avLst/>
          </a:prstGeom>
          <a:solidFill>
            <a:srgbClr val="F8F9FA"/>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325" name="Google Shape;325;g2aa418787f7_0_129"/>
          <p:cNvSpPr/>
          <p:nvPr/>
        </p:nvSpPr>
        <p:spPr>
          <a:xfrm>
            <a:off x="0" y="0"/>
            <a:ext cx="771000" cy="6858000"/>
          </a:xfrm>
          <a:prstGeom prst="rect">
            <a:avLst/>
          </a:prstGeom>
          <a:solidFill>
            <a:srgbClr val="24E4B6"/>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26" name="Google Shape;326;g2aa418787f7_0_129"/>
          <p:cNvSpPr/>
          <p:nvPr/>
        </p:nvSpPr>
        <p:spPr>
          <a:xfrm>
            <a:off x="771000" y="6763775"/>
            <a:ext cx="11421000" cy="94200"/>
          </a:xfrm>
          <a:prstGeom prst="rect">
            <a:avLst/>
          </a:prstGeom>
          <a:solidFill>
            <a:srgbClr val="24E4B6"/>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327" name="Google Shape;327;g2aa418787f7_0_129"/>
          <p:cNvPicPr preferRelativeResize="0"/>
          <p:nvPr/>
        </p:nvPicPr>
        <p:blipFill rotWithShape="1">
          <a:blip r:embed="rId3">
            <a:alphaModFix/>
          </a:blip>
          <a:srcRect b="0" l="0" r="18179" t="9089"/>
          <a:stretch/>
        </p:blipFill>
        <p:spPr>
          <a:xfrm>
            <a:off x="10880650" y="-13225"/>
            <a:ext cx="1311350" cy="1233700"/>
          </a:xfrm>
          <a:prstGeom prst="rect">
            <a:avLst/>
          </a:prstGeom>
          <a:noFill/>
          <a:ln>
            <a:noFill/>
          </a:ln>
        </p:spPr>
      </p:pic>
      <p:sp>
        <p:nvSpPr>
          <p:cNvPr id="328" name="Google Shape;328;g2aa418787f7_0_129"/>
          <p:cNvSpPr txBox="1"/>
          <p:nvPr/>
        </p:nvSpPr>
        <p:spPr>
          <a:xfrm>
            <a:off x="699449" y="195600"/>
            <a:ext cx="11492700" cy="708000"/>
          </a:xfrm>
          <a:prstGeom prst="rect">
            <a:avLst/>
          </a:prstGeom>
          <a:noFill/>
          <a:ln>
            <a:noFill/>
          </a:ln>
        </p:spPr>
        <p:txBody>
          <a:bodyPr anchorCtr="0" anchor="b" bIns="45700" lIns="91425" spcFirstLastPara="1" rIns="91425" wrap="square" tIns="45700">
            <a:spAutoFit/>
          </a:bodyPr>
          <a:lstStyle/>
          <a:p>
            <a:pPr indent="0" lvl="0" marL="0" marR="0" rtl="0" algn="ctr">
              <a:lnSpc>
                <a:spcPct val="138000"/>
              </a:lnSpc>
              <a:spcBef>
                <a:spcPts val="0"/>
              </a:spcBef>
              <a:spcAft>
                <a:spcPts val="0"/>
              </a:spcAft>
              <a:buClr>
                <a:schemeClr val="dk1"/>
              </a:buClr>
              <a:buSzPts val="1100"/>
              <a:buFont typeface="Arial"/>
              <a:buNone/>
            </a:pPr>
            <a:r>
              <a:rPr b="1" i="0" lang="en" sz="4000" u="none" cap="none" strike="noStrike">
                <a:solidFill>
                  <a:schemeClr val="dk1"/>
                </a:solidFill>
                <a:latin typeface="Arial"/>
                <a:ea typeface="Arial"/>
                <a:cs typeface="Arial"/>
                <a:sym typeface="Arial"/>
              </a:rPr>
              <a:t>Kubernetes Objects</a:t>
            </a:r>
            <a:endParaRPr b="1" i="0" sz="4000" u="none" cap="none" strike="noStrike">
              <a:solidFill>
                <a:schemeClr val="dk1"/>
              </a:solidFill>
              <a:latin typeface="Arial"/>
              <a:ea typeface="Arial"/>
              <a:cs typeface="Arial"/>
              <a:sym typeface="Arial"/>
            </a:endParaRPr>
          </a:p>
        </p:txBody>
      </p:sp>
      <p:sp>
        <p:nvSpPr>
          <p:cNvPr id="329" name="Google Shape;329;g2aa418787f7_0_129"/>
          <p:cNvSpPr txBox="1"/>
          <p:nvPr/>
        </p:nvSpPr>
        <p:spPr>
          <a:xfrm>
            <a:off x="1376200" y="752250"/>
            <a:ext cx="9872700" cy="646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000"/>
              <a:buFont typeface="Arial"/>
              <a:buNone/>
            </a:pPr>
            <a:r>
              <a:rPr b="0" i="0" lang="en" sz="3000" u="none" cap="none" strike="noStrike">
                <a:solidFill>
                  <a:srgbClr val="741B47"/>
                </a:solidFill>
                <a:latin typeface="Arial"/>
                <a:ea typeface="Arial"/>
                <a:cs typeface="Arial"/>
                <a:sym typeface="Arial"/>
              </a:rPr>
              <a:t>Pods</a:t>
            </a:r>
            <a:endParaRPr b="0" i="0" sz="2400" u="none" cap="none" strike="noStrike">
              <a:solidFill>
                <a:srgbClr val="741B47"/>
              </a:solidFill>
              <a:latin typeface="Arial"/>
              <a:ea typeface="Arial"/>
              <a:cs typeface="Arial"/>
              <a:sym typeface="Arial"/>
            </a:endParaRPr>
          </a:p>
        </p:txBody>
      </p:sp>
      <p:pic>
        <p:nvPicPr>
          <p:cNvPr id="330" name="Google Shape;330;g2aa418787f7_0_129"/>
          <p:cNvPicPr preferRelativeResize="0"/>
          <p:nvPr/>
        </p:nvPicPr>
        <p:blipFill rotWithShape="1">
          <a:blip r:embed="rId4">
            <a:alphaModFix/>
          </a:blip>
          <a:srcRect b="0" l="0" r="0" t="0"/>
          <a:stretch/>
        </p:blipFill>
        <p:spPr>
          <a:xfrm>
            <a:off x="923400" y="1470250"/>
            <a:ext cx="6307726" cy="4606125"/>
          </a:xfrm>
          <a:prstGeom prst="rect">
            <a:avLst/>
          </a:prstGeom>
          <a:noFill/>
          <a:ln>
            <a:noFill/>
          </a:ln>
        </p:spPr>
      </p:pic>
      <p:pic>
        <p:nvPicPr>
          <p:cNvPr id="331" name="Google Shape;331;g2aa418787f7_0_129"/>
          <p:cNvPicPr preferRelativeResize="0"/>
          <p:nvPr/>
        </p:nvPicPr>
        <p:blipFill rotWithShape="1">
          <a:blip r:embed="rId5">
            <a:alphaModFix/>
          </a:blip>
          <a:srcRect b="0" l="0" r="0" t="0"/>
          <a:stretch/>
        </p:blipFill>
        <p:spPr>
          <a:xfrm>
            <a:off x="7624175" y="1417375"/>
            <a:ext cx="4000500" cy="47357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g2aa7d7681e9_0_0"/>
          <p:cNvSpPr/>
          <p:nvPr/>
        </p:nvSpPr>
        <p:spPr>
          <a:xfrm>
            <a:off x="0" y="99715"/>
            <a:ext cx="0" cy="257700"/>
          </a:xfrm>
          <a:prstGeom prst="rect">
            <a:avLst/>
          </a:prstGeom>
          <a:solidFill>
            <a:srgbClr val="F8F9FA"/>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337" name="Google Shape;337;g2aa7d7681e9_0_0"/>
          <p:cNvSpPr/>
          <p:nvPr/>
        </p:nvSpPr>
        <p:spPr>
          <a:xfrm>
            <a:off x="0" y="0"/>
            <a:ext cx="771000" cy="6858000"/>
          </a:xfrm>
          <a:prstGeom prst="rect">
            <a:avLst/>
          </a:prstGeom>
          <a:solidFill>
            <a:srgbClr val="24E4B6"/>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38" name="Google Shape;338;g2aa7d7681e9_0_0"/>
          <p:cNvSpPr/>
          <p:nvPr/>
        </p:nvSpPr>
        <p:spPr>
          <a:xfrm>
            <a:off x="771000" y="6763775"/>
            <a:ext cx="11421000" cy="94200"/>
          </a:xfrm>
          <a:prstGeom prst="rect">
            <a:avLst/>
          </a:prstGeom>
          <a:solidFill>
            <a:srgbClr val="24E4B6"/>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339" name="Google Shape;339;g2aa7d7681e9_0_0"/>
          <p:cNvPicPr preferRelativeResize="0"/>
          <p:nvPr/>
        </p:nvPicPr>
        <p:blipFill rotWithShape="1">
          <a:blip r:embed="rId3">
            <a:alphaModFix/>
          </a:blip>
          <a:srcRect b="0" l="0" r="18179" t="9089"/>
          <a:stretch/>
        </p:blipFill>
        <p:spPr>
          <a:xfrm>
            <a:off x="10880650" y="-13225"/>
            <a:ext cx="1311350" cy="1233700"/>
          </a:xfrm>
          <a:prstGeom prst="rect">
            <a:avLst/>
          </a:prstGeom>
          <a:noFill/>
          <a:ln>
            <a:noFill/>
          </a:ln>
        </p:spPr>
      </p:pic>
      <p:sp>
        <p:nvSpPr>
          <p:cNvPr id="340" name="Google Shape;340;g2aa7d7681e9_0_0"/>
          <p:cNvSpPr txBox="1"/>
          <p:nvPr/>
        </p:nvSpPr>
        <p:spPr>
          <a:xfrm>
            <a:off x="699449" y="195600"/>
            <a:ext cx="11492700" cy="708000"/>
          </a:xfrm>
          <a:prstGeom prst="rect">
            <a:avLst/>
          </a:prstGeom>
          <a:noFill/>
          <a:ln>
            <a:noFill/>
          </a:ln>
        </p:spPr>
        <p:txBody>
          <a:bodyPr anchorCtr="0" anchor="b" bIns="45700" lIns="91425" spcFirstLastPara="1" rIns="91425" wrap="square" tIns="45700">
            <a:spAutoFit/>
          </a:bodyPr>
          <a:lstStyle/>
          <a:p>
            <a:pPr indent="0" lvl="0" marL="0" marR="0" rtl="0" algn="ctr">
              <a:lnSpc>
                <a:spcPct val="138000"/>
              </a:lnSpc>
              <a:spcBef>
                <a:spcPts val="0"/>
              </a:spcBef>
              <a:spcAft>
                <a:spcPts val="0"/>
              </a:spcAft>
              <a:buClr>
                <a:schemeClr val="dk1"/>
              </a:buClr>
              <a:buSzPts val="1100"/>
              <a:buFont typeface="Arial"/>
              <a:buNone/>
            </a:pPr>
            <a:r>
              <a:rPr b="1" i="0" lang="en" sz="4000" u="none" cap="none" strike="noStrike">
                <a:solidFill>
                  <a:schemeClr val="dk1"/>
                </a:solidFill>
                <a:latin typeface="Arial"/>
                <a:ea typeface="Arial"/>
                <a:cs typeface="Arial"/>
                <a:sym typeface="Arial"/>
              </a:rPr>
              <a:t>Kubernetes Objects</a:t>
            </a:r>
            <a:endParaRPr b="1" i="0" sz="4000" u="none" cap="none" strike="noStrike">
              <a:solidFill>
                <a:schemeClr val="dk1"/>
              </a:solidFill>
              <a:latin typeface="Arial"/>
              <a:ea typeface="Arial"/>
              <a:cs typeface="Arial"/>
              <a:sym typeface="Arial"/>
            </a:endParaRPr>
          </a:p>
        </p:txBody>
      </p:sp>
      <p:sp>
        <p:nvSpPr>
          <p:cNvPr id="341" name="Google Shape;341;g2aa7d7681e9_0_0"/>
          <p:cNvSpPr txBox="1"/>
          <p:nvPr/>
        </p:nvSpPr>
        <p:spPr>
          <a:xfrm>
            <a:off x="1376200" y="752250"/>
            <a:ext cx="9872700" cy="646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000"/>
              <a:buFont typeface="Arial"/>
              <a:buNone/>
            </a:pPr>
            <a:r>
              <a:rPr b="0" i="0" lang="en" sz="3000" u="none" cap="none" strike="noStrike">
                <a:solidFill>
                  <a:srgbClr val="741B47"/>
                </a:solidFill>
                <a:latin typeface="Arial"/>
                <a:ea typeface="Arial"/>
                <a:cs typeface="Arial"/>
                <a:sym typeface="Arial"/>
              </a:rPr>
              <a:t>ReplicaSets</a:t>
            </a:r>
            <a:endParaRPr b="0" i="0" sz="2400" u="none" cap="none" strike="noStrike">
              <a:solidFill>
                <a:srgbClr val="741B47"/>
              </a:solidFill>
              <a:latin typeface="Arial"/>
              <a:ea typeface="Arial"/>
              <a:cs typeface="Arial"/>
              <a:sym typeface="Arial"/>
            </a:endParaRPr>
          </a:p>
        </p:txBody>
      </p:sp>
      <p:sp>
        <p:nvSpPr>
          <p:cNvPr id="342" name="Google Shape;342;g2aa7d7681e9_0_0"/>
          <p:cNvSpPr txBox="1"/>
          <p:nvPr/>
        </p:nvSpPr>
        <p:spPr>
          <a:xfrm>
            <a:off x="771000" y="1371600"/>
            <a:ext cx="5640300" cy="30861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chemeClr val="dk1"/>
              </a:buClr>
              <a:buSzPts val="1100"/>
              <a:buFont typeface="Arial"/>
              <a:buNone/>
            </a:pPr>
            <a:r>
              <a:t/>
            </a:r>
            <a:endParaRPr b="0" i="0" sz="1100" u="none" cap="none" strike="noStrike">
              <a:solidFill>
                <a:schemeClr val="dk1"/>
              </a:solidFill>
              <a:latin typeface="Arial"/>
              <a:ea typeface="Arial"/>
              <a:cs typeface="Arial"/>
              <a:sym typeface="Arial"/>
            </a:endParaRPr>
          </a:p>
          <a:p>
            <a:pPr indent="-355600" lvl="0" marL="457200" marR="0" rtl="0" algn="just">
              <a:lnSpc>
                <a:spcPct val="150000"/>
              </a:lnSpc>
              <a:spcBef>
                <a:spcPts val="0"/>
              </a:spcBef>
              <a:spcAft>
                <a:spcPts val="0"/>
              </a:spcAft>
              <a:buClr>
                <a:srgbClr val="373A3C"/>
              </a:buClr>
              <a:buSzPts val="2000"/>
              <a:buFont typeface="Arial"/>
              <a:buChar char="●"/>
            </a:pPr>
            <a:r>
              <a:rPr b="0" i="0" lang="en" sz="1800" u="none" cap="none" strike="noStrike">
                <a:solidFill>
                  <a:srgbClr val="4A1E1E"/>
                </a:solidFill>
                <a:latin typeface="Arial"/>
                <a:ea typeface="Arial"/>
                <a:cs typeface="Arial"/>
                <a:sym typeface="Arial"/>
              </a:rPr>
              <a:t>A </a:t>
            </a:r>
            <a:r>
              <a:rPr b="1" i="0" lang="en" sz="1800" u="none" cap="none" strike="noStrike">
                <a:solidFill>
                  <a:srgbClr val="4A1E1E"/>
                </a:solidFill>
                <a:latin typeface="Arial"/>
                <a:ea typeface="Arial"/>
                <a:cs typeface="Arial"/>
                <a:sym typeface="Arial"/>
              </a:rPr>
              <a:t>ReplicaSet's</a:t>
            </a:r>
            <a:r>
              <a:rPr b="0" i="0" lang="en" sz="1800" u="none" cap="none" strike="noStrike">
                <a:solidFill>
                  <a:srgbClr val="4A1E1E"/>
                </a:solidFill>
                <a:latin typeface="Arial"/>
                <a:ea typeface="Arial"/>
                <a:cs typeface="Arial"/>
                <a:sym typeface="Arial"/>
              </a:rPr>
              <a:t> purpose is to maintain a stable set of replica Pods running at any given time.</a:t>
            </a:r>
            <a:endParaRPr b="0" i="0" sz="1800" u="none" cap="none" strike="noStrike">
              <a:solidFill>
                <a:srgbClr val="4A1E1E"/>
              </a:solidFill>
              <a:latin typeface="Arial"/>
              <a:ea typeface="Arial"/>
              <a:cs typeface="Arial"/>
              <a:sym typeface="Arial"/>
            </a:endParaRPr>
          </a:p>
          <a:p>
            <a:pPr indent="0" lvl="0" marL="457200" marR="0" rtl="0" algn="just">
              <a:lnSpc>
                <a:spcPct val="150000"/>
              </a:lnSpc>
              <a:spcBef>
                <a:spcPts val="0"/>
              </a:spcBef>
              <a:spcAft>
                <a:spcPts val="0"/>
              </a:spcAft>
              <a:buClr>
                <a:srgbClr val="000000"/>
              </a:buClr>
              <a:buSzPts val="1100"/>
              <a:buFont typeface="Arial"/>
              <a:buNone/>
            </a:pPr>
            <a:r>
              <a:t/>
            </a:r>
            <a:endParaRPr b="0" i="0" sz="1100" u="none" cap="none" strike="noStrike">
              <a:solidFill>
                <a:srgbClr val="0E101A"/>
              </a:solidFill>
              <a:latin typeface="Arial"/>
              <a:ea typeface="Arial"/>
              <a:cs typeface="Arial"/>
              <a:sym typeface="Arial"/>
            </a:endParaRPr>
          </a:p>
          <a:p>
            <a:pPr indent="-355600" lvl="0" marL="457200" marR="0" rtl="0" algn="just">
              <a:lnSpc>
                <a:spcPct val="150000"/>
              </a:lnSpc>
              <a:spcBef>
                <a:spcPts val="0"/>
              </a:spcBef>
              <a:spcAft>
                <a:spcPts val="0"/>
              </a:spcAft>
              <a:buClr>
                <a:srgbClr val="373A3C"/>
              </a:buClr>
              <a:buSzPts val="2000"/>
              <a:buFont typeface="Arial"/>
              <a:buChar char="●"/>
            </a:pPr>
            <a:r>
              <a:rPr b="0" i="0" lang="en" sz="1800" u="none" cap="none" strike="noStrike">
                <a:solidFill>
                  <a:srgbClr val="4A1E1E"/>
                </a:solidFill>
                <a:latin typeface="Arial"/>
                <a:ea typeface="Arial"/>
                <a:cs typeface="Arial"/>
                <a:sym typeface="Arial"/>
              </a:rPr>
              <a:t>Even if you have a single POD, the ReplicaSet will bring up a new POD when the existing one fails. </a:t>
            </a:r>
            <a:endParaRPr b="0" i="0" sz="1800" u="none" cap="none" strike="noStrike">
              <a:solidFill>
                <a:srgbClr val="4A1E1E"/>
              </a:solidFill>
              <a:latin typeface="Arial"/>
              <a:ea typeface="Arial"/>
              <a:cs typeface="Arial"/>
              <a:sym typeface="Arial"/>
            </a:endParaRPr>
          </a:p>
          <a:p>
            <a:pPr indent="0" lvl="0" marL="457200" marR="0" rtl="0" algn="just">
              <a:lnSpc>
                <a:spcPct val="150000"/>
              </a:lnSpc>
              <a:spcBef>
                <a:spcPts val="0"/>
              </a:spcBef>
              <a:spcAft>
                <a:spcPts val="0"/>
              </a:spcAft>
              <a:buClr>
                <a:srgbClr val="000000"/>
              </a:buClr>
              <a:buSzPts val="2000"/>
              <a:buFont typeface="Arial"/>
              <a:buNone/>
            </a:pPr>
            <a:r>
              <a:t/>
            </a:r>
            <a:endParaRPr b="0" i="0" sz="2000" u="none" cap="none" strike="noStrike">
              <a:solidFill>
                <a:srgbClr val="373A3C"/>
              </a:solidFill>
              <a:latin typeface="Arial"/>
              <a:ea typeface="Arial"/>
              <a:cs typeface="Arial"/>
              <a:sym typeface="Arial"/>
            </a:endParaRPr>
          </a:p>
        </p:txBody>
      </p:sp>
      <p:pic>
        <p:nvPicPr>
          <p:cNvPr id="343" name="Google Shape;343;g2aa7d7681e9_0_0"/>
          <p:cNvPicPr preferRelativeResize="0"/>
          <p:nvPr/>
        </p:nvPicPr>
        <p:blipFill rotWithShape="1">
          <a:blip r:embed="rId4">
            <a:alphaModFix/>
          </a:blip>
          <a:srcRect b="0" l="0" r="0" t="0"/>
          <a:stretch/>
        </p:blipFill>
        <p:spPr>
          <a:xfrm>
            <a:off x="7160175" y="1017750"/>
            <a:ext cx="4879425" cy="3795826"/>
          </a:xfrm>
          <a:prstGeom prst="rect">
            <a:avLst/>
          </a:prstGeom>
          <a:noFill/>
          <a:ln>
            <a:noFill/>
          </a:ln>
        </p:spPr>
      </p:pic>
      <p:pic>
        <p:nvPicPr>
          <p:cNvPr id="344" name="Google Shape;344;g2aa7d7681e9_0_0"/>
          <p:cNvPicPr preferRelativeResize="0"/>
          <p:nvPr/>
        </p:nvPicPr>
        <p:blipFill rotWithShape="1">
          <a:blip r:embed="rId5">
            <a:alphaModFix/>
          </a:blip>
          <a:srcRect b="0" l="0" r="0" t="0"/>
          <a:stretch/>
        </p:blipFill>
        <p:spPr>
          <a:xfrm>
            <a:off x="2678903" y="4028100"/>
            <a:ext cx="2852175" cy="24703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g2aa7d7681e9_0_57"/>
          <p:cNvSpPr/>
          <p:nvPr/>
        </p:nvSpPr>
        <p:spPr>
          <a:xfrm>
            <a:off x="0" y="99715"/>
            <a:ext cx="0" cy="257700"/>
          </a:xfrm>
          <a:prstGeom prst="rect">
            <a:avLst/>
          </a:prstGeom>
          <a:solidFill>
            <a:srgbClr val="F8F9FA"/>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350" name="Google Shape;350;g2aa7d7681e9_0_57"/>
          <p:cNvSpPr/>
          <p:nvPr/>
        </p:nvSpPr>
        <p:spPr>
          <a:xfrm>
            <a:off x="0" y="0"/>
            <a:ext cx="771000" cy="6858000"/>
          </a:xfrm>
          <a:prstGeom prst="rect">
            <a:avLst/>
          </a:prstGeom>
          <a:solidFill>
            <a:srgbClr val="24E4B6"/>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51" name="Google Shape;351;g2aa7d7681e9_0_57"/>
          <p:cNvSpPr/>
          <p:nvPr/>
        </p:nvSpPr>
        <p:spPr>
          <a:xfrm>
            <a:off x="771000" y="6763775"/>
            <a:ext cx="11421000" cy="94200"/>
          </a:xfrm>
          <a:prstGeom prst="rect">
            <a:avLst/>
          </a:prstGeom>
          <a:solidFill>
            <a:srgbClr val="24E4B6"/>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352" name="Google Shape;352;g2aa7d7681e9_0_57"/>
          <p:cNvPicPr preferRelativeResize="0"/>
          <p:nvPr/>
        </p:nvPicPr>
        <p:blipFill rotWithShape="1">
          <a:blip r:embed="rId3">
            <a:alphaModFix/>
          </a:blip>
          <a:srcRect b="0" l="0" r="18179" t="9089"/>
          <a:stretch/>
        </p:blipFill>
        <p:spPr>
          <a:xfrm>
            <a:off x="10880650" y="-13225"/>
            <a:ext cx="1311350" cy="1233700"/>
          </a:xfrm>
          <a:prstGeom prst="rect">
            <a:avLst/>
          </a:prstGeom>
          <a:noFill/>
          <a:ln>
            <a:noFill/>
          </a:ln>
        </p:spPr>
      </p:pic>
      <p:sp>
        <p:nvSpPr>
          <p:cNvPr id="353" name="Google Shape;353;g2aa7d7681e9_0_57"/>
          <p:cNvSpPr txBox="1"/>
          <p:nvPr/>
        </p:nvSpPr>
        <p:spPr>
          <a:xfrm>
            <a:off x="699449" y="195600"/>
            <a:ext cx="11492700" cy="708000"/>
          </a:xfrm>
          <a:prstGeom prst="rect">
            <a:avLst/>
          </a:prstGeom>
          <a:noFill/>
          <a:ln>
            <a:noFill/>
          </a:ln>
        </p:spPr>
        <p:txBody>
          <a:bodyPr anchorCtr="0" anchor="b" bIns="45700" lIns="91425" spcFirstLastPara="1" rIns="91425" wrap="square" tIns="45700">
            <a:spAutoFit/>
          </a:bodyPr>
          <a:lstStyle/>
          <a:p>
            <a:pPr indent="0" lvl="0" marL="0" marR="0" rtl="0" algn="ctr">
              <a:lnSpc>
                <a:spcPct val="138000"/>
              </a:lnSpc>
              <a:spcBef>
                <a:spcPts val="0"/>
              </a:spcBef>
              <a:spcAft>
                <a:spcPts val="0"/>
              </a:spcAft>
              <a:buClr>
                <a:schemeClr val="dk1"/>
              </a:buClr>
              <a:buSzPts val="1100"/>
              <a:buFont typeface="Arial"/>
              <a:buNone/>
            </a:pPr>
            <a:r>
              <a:rPr b="1" i="0" lang="en" sz="4000" u="none" cap="none" strike="noStrike">
                <a:solidFill>
                  <a:schemeClr val="dk1"/>
                </a:solidFill>
                <a:latin typeface="Arial"/>
                <a:ea typeface="Arial"/>
                <a:cs typeface="Arial"/>
                <a:sym typeface="Arial"/>
              </a:rPr>
              <a:t>Kubernetes Objects</a:t>
            </a:r>
            <a:endParaRPr b="1" i="0" sz="4000" u="none" cap="none" strike="noStrike">
              <a:solidFill>
                <a:schemeClr val="dk1"/>
              </a:solidFill>
              <a:latin typeface="Arial"/>
              <a:ea typeface="Arial"/>
              <a:cs typeface="Arial"/>
              <a:sym typeface="Arial"/>
            </a:endParaRPr>
          </a:p>
        </p:txBody>
      </p:sp>
      <p:sp>
        <p:nvSpPr>
          <p:cNvPr id="354" name="Google Shape;354;g2aa7d7681e9_0_57"/>
          <p:cNvSpPr txBox="1"/>
          <p:nvPr/>
        </p:nvSpPr>
        <p:spPr>
          <a:xfrm>
            <a:off x="1376200" y="752250"/>
            <a:ext cx="9872700" cy="646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000"/>
              <a:buFont typeface="Arial"/>
              <a:buNone/>
            </a:pPr>
            <a:r>
              <a:rPr b="0" i="0" lang="en" sz="3000" u="none" cap="none" strike="noStrike">
                <a:solidFill>
                  <a:srgbClr val="741B47"/>
                </a:solidFill>
                <a:latin typeface="Arial"/>
                <a:ea typeface="Arial"/>
                <a:cs typeface="Arial"/>
                <a:sym typeface="Arial"/>
              </a:rPr>
              <a:t>ReplicaSets</a:t>
            </a:r>
            <a:endParaRPr b="0" i="0" sz="2400" u="none" cap="none" strike="noStrike">
              <a:solidFill>
                <a:srgbClr val="741B47"/>
              </a:solidFill>
              <a:latin typeface="Arial"/>
              <a:ea typeface="Arial"/>
              <a:cs typeface="Arial"/>
              <a:sym typeface="Arial"/>
            </a:endParaRPr>
          </a:p>
        </p:txBody>
      </p:sp>
      <p:pic>
        <p:nvPicPr>
          <p:cNvPr id="355" name="Google Shape;355;g2aa7d7681e9_0_57"/>
          <p:cNvPicPr preferRelativeResize="0"/>
          <p:nvPr/>
        </p:nvPicPr>
        <p:blipFill rotWithShape="1">
          <a:blip r:embed="rId4">
            <a:alphaModFix/>
          </a:blip>
          <a:srcRect b="0" l="0" r="0" t="0"/>
          <a:stretch/>
        </p:blipFill>
        <p:spPr>
          <a:xfrm>
            <a:off x="923400" y="1551150"/>
            <a:ext cx="4848225" cy="4333875"/>
          </a:xfrm>
          <a:prstGeom prst="rect">
            <a:avLst/>
          </a:prstGeom>
          <a:noFill/>
          <a:ln>
            <a:noFill/>
          </a:ln>
        </p:spPr>
      </p:pic>
      <p:pic>
        <p:nvPicPr>
          <p:cNvPr id="356" name="Google Shape;356;g2aa7d7681e9_0_57"/>
          <p:cNvPicPr preferRelativeResize="0"/>
          <p:nvPr/>
        </p:nvPicPr>
        <p:blipFill rotWithShape="1">
          <a:blip r:embed="rId5">
            <a:alphaModFix/>
          </a:blip>
          <a:srcRect b="0" l="0" r="0" t="0"/>
          <a:stretch/>
        </p:blipFill>
        <p:spPr>
          <a:xfrm>
            <a:off x="5771625" y="1322550"/>
            <a:ext cx="3958465" cy="50602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g2aa7d7681e9_0_15"/>
          <p:cNvSpPr/>
          <p:nvPr/>
        </p:nvSpPr>
        <p:spPr>
          <a:xfrm>
            <a:off x="0" y="99715"/>
            <a:ext cx="0" cy="257700"/>
          </a:xfrm>
          <a:prstGeom prst="rect">
            <a:avLst/>
          </a:prstGeom>
          <a:solidFill>
            <a:srgbClr val="F8F9FA"/>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362" name="Google Shape;362;g2aa7d7681e9_0_15"/>
          <p:cNvSpPr/>
          <p:nvPr/>
        </p:nvSpPr>
        <p:spPr>
          <a:xfrm>
            <a:off x="0" y="0"/>
            <a:ext cx="771000" cy="6858000"/>
          </a:xfrm>
          <a:prstGeom prst="rect">
            <a:avLst/>
          </a:prstGeom>
          <a:solidFill>
            <a:srgbClr val="24E4B6"/>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63" name="Google Shape;363;g2aa7d7681e9_0_15"/>
          <p:cNvSpPr/>
          <p:nvPr/>
        </p:nvSpPr>
        <p:spPr>
          <a:xfrm>
            <a:off x="771000" y="6763775"/>
            <a:ext cx="11421000" cy="94200"/>
          </a:xfrm>
          <a:prstGeom prst="rect">
            <a:avLst/>
          </a:prstGeom>
          <a:solidFill>
            <a:srgbClr val="24E4B6"/>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364" name="Google Shape;364;g2aa7d7681e9_0_15"/>
          <p:cNvPicPr preferRelativeResize="0"/>
          <p:nvPr/>
        </p:nvPicPr>
        <p:blipFill rotWithShape="1">
          <a:blip r:embed="rId3">
            <a:alphaModFix/>
          </a:blip>
          <a:srcRect b="0" l="0" r="18179" t="9089"/>
          <a:stretch/>
        </p:blipFill>
        <p:spPr>
          <a:xfrm>
            <a:off x="10880650" y="-13225"/>
            <a:ext cx="1311350" cy="1233700"/>
          </a:xfrm>
          <a:prstGeom prst="rect">
            <a:avLst/>
          </a:prstGeom>
          <a:noFill/>
          <a:ln>
            <a:noFill/>
          </a:ln>
        </p:spPr>
      </p:pic>
      <p:sp>
        <p:nvSpPr>
          <p:cNvPr id="365" name="Google Shape;365;g2aa7d7681e9_0_15"/>
          <p:cNvSpPr txBox="1"/>
          <p:nvPr/>
        </p:nvSpPr>
        <p:spPr>
          <a:xfrm>
            <a:off x="699449" y="195600"/>
            <a:ext cx="11492700" cy="708000"/>
          </a:xfrm>
          <a:prstGeom prst="rect">
            <a:avLst/>
          </a:prstGeom>
          <a:noFill/>
          <a:ln>
            <a:noFill/>
          </a:ln>
        </p:spPr>
        <p:txBody>
          <a:bodyPr anchorCtr="0" anchor="b" bIns="45700" lIns="91425" spcFirstLastPara="1" rIns="91425" wrap="square" tIns="45700">
            <a:spAutoFit/>
          </a:bodyPr>
          <a:lstStyle/>
          <a:p>
            <a:pPr indent="0" lvl="0" marL="0" marR="0" rtl="0" algn="ctr">
              <a:lnSpc>
                <a:spcPct val="138000"/>
              </a:lnSpc>
              <a:spcBef>
                <a:spcPts val="0"/>
              </a:spcBef>
              <a:spcAft>
                <a:spcPts val="0"/>
              </a:spcAft>
              <a:buClr>
                <a:schemeClr val="dk1"/>
              </a:buClr>
              <a:buSzPts val="1100"/>
              <a:buFont typeface="Arial"/>
              <a:buNone/>
            </a:pPr>
            <a:r>
              <a:rPr b="1" i="0" lang="en" sz="4000" u="none" cap="none" strike="noStrike">
                <a:solidFill>
                  <a:schemeClr val="dk1"/>
                </a:solidFill>
                <a:latin typeface="Arial"/>
                <a:ea typeface="Arial"/>
                <a:cs typeface="Arial"/>
                <a:sym typeface="Arial"/>
              </a:rPr>
              <a:t>Kubernetes Objects</a:t>
            </a:r>
            <a:endParaRPr b="1" i="0" sz="4000" u="none" cap="none" strike="noStrike">
              <a:solidFill>
                <a:schemeClr val="dk1"/>
              </a:solidFill>
              <a:latin typeface="Arial"/>
              <a:ea typeface="Arial"/>
              <a:cs typeface="Arial"/>
              <a:sym typeface="Arial"/>
            </a:endParaRPr>
          </a:p>
        </p:txBody>
      </p:sp>
      <p:sp>
        <p:nvSpPr>
          <p:cNvPr id="366" name="Google Shape;366;g2aa7d7681e9_0_15"/>
          <p:cNvSpPr txBox="1"/>
          <p:nvPr/>
        </p:nvSpPr>
        <p:spPr>
          <a:xfrm>
            <a:off x="1376200" y="752250"/>
            <a:ext cx="9872700" cy="646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000"/>
              <a:buFont typeface="Arial"/>
              <a:buNone/>
            </a:pPr>
            <a:r>
              <a:rPr b="0" i="0" lang="en" sz="3000" u="none" cap="none" strike="noStrike">
                <a:solidFill>
                  <a:srgbClr val="741B47"/>
                </a:solidFill>
                <a:latin typeface="Arial"/>
                <a:ea typeface="Arial"/>
                <a:cs typeface="Arial"/>
                <a:sym typeface="Arial"/>
              </a:rPr>
              <a:t>Deployment</a:t>
            </a:r>
            <a:endParaRPr b="0" i="0" sz="2400" u="none" cap="none" strike="noStrike">
              <a:solidFill>
                <a:srgbClr val="741B47"/>
              </a:solidFill>
              <a:latin typeface="Arial"/>
              <a:ea typeface="Arial"/>
              <a:cs typeface="Arial"/>
              <a:sym typeface="Arial"/>
            </a:endParaRPr>
          </a:p>
        </p:txBody>
      </p:sp>
      <p:sp>
        <p:nvSpPr>
          <p:cNvPr id="367" name="Google Shape;367;g2aa7d7681e9_0_15"/>
          <p:cNvSpPr txBox="1"/>
          <p:nvPr/>
        </p:nvSpPr>
        <p:spPr>
          <a:xfrm>
            <a:off x="801000" y="1700050"/>
            <a:ext cx="11289600" cy="6618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chemeClr val="dk1"/>
              </a:buClr>
              <a:buSzPts val="1100"/>
              <a:buFont typeface="Arial"/>
              <a:buNone/>
            </a:pPr>
            <a:r>
              <a:t/>
            </a:r>
            <a:endParaRPr b="0" i="0" sz="1100" u="none" cap="none" strike="noStrike">
              <a:solidFill>
                <a:schemeClr val="dk1"/>
              </a:solidFill>
              <a:latin typeface="Arial"/>
              <a:ea typeface="Arial"/>
              <a:cs typeface="Arial"/>
              <a:sym typeface="Arial"/>
            </a:endParaRPr>
          </a:p>
          <a:p>
            <a:pPr indent="-355600" lvl="0" marL="457200" marR="0" rtl="0" algn="just">
              <a:lnSpc>
                <a:spcPct val="150000"/>
              </a:lnSpc>
              <a:spcBef>
                <a:spcPts val="0"/>
              </a:spcBef>
              <a:spcAft>
                <a:spcPts val="0"/>
              </a:spcAft>
              <a:buClr>
                <a:srgbClr val="373A3C"/>
              </a:buClr>
              <a:buSzPts val="2000"/>
              <a:buFont typeface="Arial"/>
              <a:buChar char="●"/>
            </a:pPr>
            <a:r>
              <a:rPr b="0" i="0" lang="en" sz="1800" u="none" cap="none" strike="noStrike">
                <a:solidFill>
                  <a:srgbClr val="4A1E1E"/>
                </a:solidFill>
                <a:latin typeface="Arial"/>
                <a:ea typeface="Arial"/>
                <a:cs typeface="Arial"/>
                <a:sym typeface="Arial"/>
              </a:rPr>
              <a:t>One step higher in the hierarchy, deployments provides declarative updates for Pods and ReplicaSets. </a:t>
            </a:r>
            <a:endParaRPr b="0" i="0" sz="2000" u="none" cap="none" strike="noStrike">
              <a:solidFill>
                <a:srgbClr val="373A3C"/>
              </a:solidFill>
              <a:latin typeface="Arial"/>
              <a:ea typeface="Arial"/>
              <a:cs typeface="Arial"/>
              <a:sym typeface="Arial"/>
            </a:endParaRPr>
          </a:p>
        </p:txBody>
      </p:sp>
      <p:pic>
        <p:nvPicPr>
          <p:cNvPr id="368" name="Google Shape;368;g2aa7d7681e9_0_15"/>
          <p:cNvPicPr preferRelativeResize="0"/>
          <p:nvPr/>
        </p:nvPicPr>
        <p:blipFill rotWithShape="1">
          <a:blip r:embed="rId4">
            <a:alphaModFix/>
          </a:blip>
          <a:srcRect b="0" l="0" r="0" t="0"/>
          <a:stretch/>
        </p:blipFill>
        <p:spPr>
          <a:xfrm>
            <a:off x="1376200" y="2772100"/>
            <a:ext cx="5955001" cy="3370750"/>
          </a:xfrm>
          <a:prstGeom prst="rect">
            <a:avLst/>
          </a:prstGeom>
          <a:noFill/>
          <a:ln>
            <a:noFill/>
          </a:ln>
        </p:spPr>
      </p:pic>
      <p:pic>
        <p:nvPicPr>
          <p:cNvPr id="369" name="Google Shape;369;g2aa7d7681e9_0_15"/>
          <p:cNvPicPr preferRelativeResize="0"/>
          <p:nvPr/>
        </p:nvPicPr>
        <p:blipFill rotWithShape="1">
          <a:blip r:embed="rId5">
            <a:alphaModFix/>
          </a:blip>
          <a:srcRect b="0" l="0" r="0" t="0"/>
          <a:stretch/>
        </p:blipFill>
        <p:spPr>
          <a:xfrm>
            <a:off x="7936400" y="2663150"/>
            <a:ext cx="3932046" cy="34208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g2aa7d7681e9_0_71"/>
          <p:cNvSpPr/>
          <p:nvPr/>
        </p:nvSpPr>
        <p:spPr>
          <a:xfrm>
            <a:off x="0" y="99715"/>
            <a:ext cx="0" cy="257700"/>
          </a:xfrm>
          <a:prstGeom prst="rect">
            <a:avLst/>
          </a:prstGeom>
          <a:solidFill>
            <a:srgbClr val="F8F9FA"/>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375" name="Google Shape;375;g2aa7d7681e9_0_71"/>
          <p:cNvSpPr/>
          <p:nvPr/>
        </p:nvSpPr>
        <p:spPr>
          <a:xfrm>
            <a:off x="0" y="0"/>
            <a:ext cx="771000" cy="6858000"/>
          </a:xfrm>
          <a:prstGeom prst="rect">
            <a:avLst/>
          </a:prstGeom>
          <a:solidFill>
            <a:srgbClr val="24E4B6"/>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76" name="Google Shape;376;g2aa7d7681e9_0_71"/>
          <p:cNvSpPr/>
          <p:nvPr/>
        </p:nvSpPr>
        <p:spPr>
          <a:xfrm>
            <a:off x="771000" y="6763775"/>
            <a:ext cx="11421000" cy="94200"/>
          </a:xfrm>
          <a:prstGeom prst="rect">
            <a:avLst/>
          </a:prstGeom>
          <a:solidFill>
            <a:srgbClr val="24E4B6"/>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377" name="Google Shape;377;g2aa7d7681e9_0_71"/>
          <p:cNvPicPr preferRelativeResize="0"/>
          <p:nvPr/>
        </p:nvPicPr>
        <p:blipFill rotWithShape="1">
          <a:blip r:embed="rId3">
            <a:alphaModFix/>
          </a:blip>
          <a:srcRect b="0" l="0" r="18179" t="9089"/>
          <a:stretch/>
        </p:blipFill>
        <p:spPr>
          <a:xfrm>
            <a:off x="10880650" y="-13225"/>
            <a:ext cx="1311350" cy="1233700"/>
          </a:xfrm>
          <a:prstGeom prst="rect">
            <a:avLst/>
          </a:prstGeom>
          <a:noFill/>
          <a:ln>
            <a:noFill/>
          </a:ln>
        </p:spPr>
      </p:pic>
      <p:sp>
        <p:nvSpPr>
          <p:cNvPr id="378" name="Google Shape;378;g2aa7d7681e9_0_71"/>
          <p:cNvSpPr txBox="1"/>
          <p:nvPr/>
        </p:nvSpPr>
        <p:spPr>
          <a:xfrm>
            <a:off x="699449" y="195600"/>
            <a:ext cx="11492700" cy="708000"/>
          </a:xfrm>
          <a:prstGeom prst="rect">
            <a:avLst/>
          </a:prstGeom>
          <a:noFill/>
          <a:ln>
            <a:noFill/>
          </a:ln>
        </p:spPr>
        <p:txBody>
          <a:bodyPr anchorCtr="0" anchor="b" bIns="45700" lIns="91425" spcFirstLastPara="1" rIns="91425" wrap="square" tIns="45700">
            <a:spAutoFit/>
          </a:bodyPr>
          <a:lstStyle/>
          <a:p>
            <a:pPr indent="0" lvl="0" marL="0" marR="0" rtl="0" algn="ctr">
              <a:lnSpc>
                <a:spcPct val="138000"/>
              </a:lnSpc>
              <a:spcBef>
                <a:spcPts val="0"/>
              </a:spcBef>
              <a:spcAft>
                <a:spcPts val="0"/>
              </a:spcAft>
              <a:buClr>
                <a:schemeClr val="dk1"/>
              </a:buClr>
              <a:buSzPts val="1100"/>
              <a:buFont typeface="Arial"/>
              <a:buNone/>
            </a:pPr>
            <a:r>
              <a:rPr b="1" i="0" lang="en" sz="4000" u="none" cap="none" strike="noStrike">
                <a:solidFill>
                  <a:schemeClr val="dk1"/>
                </a:solidFill>
                <a:latin typeface="Arial"/>
                <a:ea typeface="Arial"/>
                <a:cs typeface="Arial"/>
                <a:sym typeface="Arial"/>
              </a:rPr>
              <a:t>Kubernetes Objects</a:t>
            </a:r>
            <a:endParaRPr b="1" i="0" sz="4000" u="none" cap="none" strike="noStrike">
              <a:solidFill>
                <a:schemeClr val="dk1"/>
              </a:solidFill>
              <a:latin typeface="Arial"/>
              <a:ea typeface="Arial"/>
              <a:cs typeface="Arial"/>
              <a:sym typeface="Arial"/>
            </a:endParaRPr>
          </a:p>
        </p:txBody>
      </p:sp>
      <p:sp>
        <p:nvSpPr>
          <p:cNvPr id="379" name="Google Shape;379;g2aa7d7681e9_0_71"/>
          <p:cNvSpPr txBox="1"/>
          <p:nvPr/>
        </p:nvSpPr>
        <p:spPr>
          <a:xfrm>
            <a:off x="1376200" y="752250"/>
            <a:ext cx="9872700" cy="646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000"/>
              <a:buFont typeface="Arial"/>
              <a:buNone/>
            </a:pPr>
            <a:r>
              <a:rPr b="0" i="0" lang="en" sz="3000" u="none" cap="none" strike="noStrike">
                <a:solidFill>
                  <a:srgbClr val="741B47"/>
                </a:solidFill>
                <a:latin typeface="Arial"/>
                <a:ea typeface="Arial"/>
                <a:cs typeface="Arial"/>
                <a:sym typeface="Arial"/>
              </a:rPr>
              <a:t>Deployment Strategy</a:t>
            </a:r>
            <a:endParaRPr b="0" i="0" sz="2400" u="none" cap="none" strike="noStrike">
              <a:solidFill>
                <a:srgbClr val="741B47"/>
              </a:solidFill>
              <a:latin typeface="Arial"/>
              <a:ea typeface="Arial"/>
              <a:cs typeface="Arial"/>
              <a:sym typeface="Arial"/>
            </a:endParaRPr>
          </a:p>
        </p:txBody>
      </p:sp>
      <p:pic>
        <p:nvPicPr>
          <p:cNvPr id="380" name="Google Shape;380;g2aa7d7681e9_0_71"/>
          <p:cNvPicPr preferRelativeResize="0"/>
          <p:nvPr/>
        </p:nvPicPr>
        <p:blipFill rotWithShape="1">
          <a:blip r:embed="rId4">
            <a:alphaModFix/>
          </a:blip>
          <a:srcRect b="0" l="0" r="0" t="0"/>
          <a:stretch/>
        </p:blipFill>
        <p:spPr>
          <a:xfrm>
            <a:off x="1455125" y="1551150"/>
            <a:ext cx="9281739" cy="50602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g2aa7d7681e9_0_30"/>
          <p:cNvSpPr/>
          <p:nvPr/>
        </p:nvSpPr>
        <p:spPr>
          <a:xfrm>
            <a:off x="0" y="99715"/>
            <a:ext cx="0" cy="257700"/>
          </a:xfrm>
          <a:prstGeom prst="rect">
            <a:avLst/>
          </a:prstGeom>
          <a:solidFill>
            <a:srgbClr val="F8F9FA"/>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386" name="Google Shape;386;g2aa7d7681e9_0_30"/>
          <p:cNvSpPr/>
          <p:nvPr/>
        </p:nvSpPr>
        <p:spPr>
          <a:xfrm>
            <a:off x="0" y="0"/>
            <a:ext cx="771000" cy="6858000"/>
          </a:xfrm>
          <a:prstGeom prst="rect">
            <a:avLst/>
          </a:prstGeom>
          <a:solidFill>
            <a:srgbClr val="24E4B6"/>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87" name="Google Shape;387;g2aa7d7681e9_0_30"/>
          <p:cNvSpPr/>
          <p:nvPr/>
        </p:nvSpPr>
        <p:spPr>
          <a:xfrm>
            <a:off x="771000" y="6763775"/>
            <a:ext cx="11421000" cy="94200"/>
          </a:xfrm>
          <a:prstGeom prst="rect">
            <a:avLst/>
          </a:prstGeom>
          <a:solidFill>
            <a:srgbClr val="24E4B6"/>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388" name="Google Shape;388;g2aa7d7681e9_0_30"/>
          <p:cNvPicPr preferRelativeResize="0"/>
          <p:nvPr/>
        </p:nvPicPr>
        <p:blipFill rotWithShape="1">
          <a:blip r:embed="rId3">
            <a:alphaModFix/>
          </a:blip>
          <a:srcRect b="0" l="0" r="18179" t="9089"/>
          <a:stretch/>
        </p:blipFill>
        <p:spPr>
          <a:xfrm>
            <a:off x="10880650" y="-13225"/>
            <a:ext cx="1311350" cy="1233700"/>
          </a:xfrm>
          <a:prstGeom prst="rect">
            <a:avLst/>
          </a:prstGeom>
          <a:noFill/>
          <a:ln>
            <a:noFill/>
          </a:ln>
        </p:spPr>
      </p:pic>
      <p:sp>
        <p:nvSpPr>
          <p:cNvPr id="389" name="Google Shape;389;g2aa7d7681e9_0_30"/>
          <p:cNvSpPr txBox="1"/>
          <p:nvPr/>
        </p:nvSpPr>
        <p:spPr>
          <a:xfrm>
            <a:off x="699449" y="195600"/>
            <a:ext cx="11492700" cy="708000"/>
          </a:xfrm>
          <a:prstGeom prst="rect">
            <a:avLst/>
          </a:prstGeom>
          <a:noFill/>
          <a:ln>
            <a:noFill/>
          </a:ln>
        </p:spPr>
        <p:txBody>
          <a:bodyPr anchorCtr="0" anchor="b" bIns="45700" lIns="91425" spcFirstLastPara="1" rIns="91425" wrap="square" tIns="45700">
            <a:spAutoFit/>
          </a:bodyPr>
          <a:lstStyle/>
          <a:p>
            <a:pPr indent="0" lvl="0" marL="0" marR="0" rtl="0" algn="ctr">
              <a:lnSpc>
                <a:spcPct val="138000"/>
              </a:lnSpc>
              <a:spcBef>
                <a:spcPts val="0"/>
              </a:spcBef>
              <a:spcAft>
                <a:spcPts val="0"/>
              </a:spcAft>
              <a:buClr>
                <a:schemeClr val="dk1"/>
              </a:buClr>
              <a:buSzPts val="1100"/>
              <a:buFont typeface="Arial"/>
              <a:buNone/>
            </a:pPr>
            <a:r>
              <a:rPr b="1" i="0" lang="en" sz="4000" u="none" cap="none" strike="noStrike">
                <a:solidFill>
                  <a:schemeClr val="dk1"/>
                </a:solidFill>
                <a:latin typeface="Arial"/>
                <a:ea typeface="Arial"/>
                <a:cs typeface="Arial"/>
                <a:sym typeface="Arial"/>
              </a:rPr>
              <a:t>Kubernetes Objects</a:t>
            </a:r>
            <a:endParaRPr b="1" i="0" sz="4000" u="none" cap="none" strike="noStrike">
              <a:solidFill>
                <a:schemeClr val="dk1"/>
              </a:solidFill>
              <a:latin typeface="Arial"/>
              <a:ea typeface="Arial"/>
              <a:cs typeface="Arial"/>
              <a:sym typeface="Arial"/>
            </a:endParaRPr>
          </a:p>
        </p:txBody>
      </p:sp>
      <p:sp>
        <p:nvSpPr>
          <p:cNvPr id="390" name="Google Shape;390;g2aa7d7681e9_0_30"/>
          <p:cNvSpPr txBox="1"/>
          <p:nvPr/>
        </p:nvSpPr>
        <p:spPr>
          <a:xfrm>
            <a:off x="1376200" y="752250"/>
            <a:ext cx="9872700" cy="646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000"/>
              <a:buFont typeface="Arial"/>
              <a:buNone/>
            </a:pPr>
            <a:r>
              <a:rPr b="0" i="0" lang="en" sz="3000" u="none" cap="none" strike="noStrike">
                <a:solidFill>
                  <a:srgbClr val="741B47"/>
                </a:solidFill>
                <a:latin typeface="Arial"/>
                <a:ea typeface="Arial"/>
                <a:cs typeface="Arial"/>
                <a:sym typeface="Arial"/>
              </a:rPr>
              <a:t>Namespaces</a:t>
            </a:r>
            <a:endParaRPr b="0" i="0" sz="2400" u="none" cap="none" strike="noStrike">
              <a:solidFill>
                <a:srgbClr val="741B47"/>
              </a:solidFill>
              <a:latin typeface="Arial"/>
              <a:ea typeface="Arial"/>
              <a:cs typeface="Arial"/>
              <a:sym typeface="Arial"/>
            </a:endParaRPr>
          </a:p>
        </p:txBody>
      </p:sp>
      <p:sp>
        <p:nvSpPr>
          <p:cNvPr id="391" name="Google Shape;391;g2aa7d7681e9_0_30"/>
          <p:cNvSpPr txBox="1"/>
          <p:nvPr/>
        </p:nvSpPr>
        <p:spPr>
          <a:xfrm>
            <a:off x="801000" y="1700050"/>
            <a:ext cx="11289600" cy="23859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chemeClr val="dk1"/>
              </a:buClr>
              <a:buSzPts val="1100"/>
              <a:buFont typeface="Arial"/>
              <a:buNone/>
            </a:pPr>
            <a:r>
              <a:t/>
            </a:r>
            <a:endParaRPr b="0" i="0" sz="1100" u="none" cap="none" strike="noStrike">
              <a:solidFill>
                <a:schemeClr val="dk1"/>
              </a:solidFill>
              <a:latin typeface="Arial"/>
              <a:ea typeface="Arial"/>
              <a:cs typeface="Arial"/>
              <a:sym typeface="Arial"/>
            </a:endParaRPr>
          </a:p>
          <a:p>
            <a:pPr indent="-355600" lvl="0" marL="457200" marR="0" rtl="0" algn="just">
              <a:lnSpc>
                <a:spcPct val="150000"/>
              </a:lnSpc>
              <a:spcBef>
                <a:spcPts val="0"/>
              </a:spcBef>
              <a:spcAft>
                <a:spcPts val="0"/>
              </a:spcAft>
              <a:buClr>
                <a:srgbClr val="373A3C"/>
              </a:buClr>
              <a:buSzPts val="2000"/>
              <a:buFont typeface="Arial"/>
              <a:buChar char="●"/>
            </a:pPr>
            <a:r>
              <a:rPr b="0" i="0" lang="en" sz="1800" u="none" cap="none" strike="noStrike">
                <a:solidFill>
                  <a:srgbClr val="4A1E1E"/>
                </a:solidFill>
                <a:latin typeface="Arial"/>
                <a:ea typeface="Arial"/>
                <a:cs typeface="Arial"/>
                <a:sym typeface="Arial"/>
              </a:rPr>
              <a:t>Kubernetes supports multiple virtual clusters backed by the same physical cluster. These virtual clusters are called </a:t>
            </a:r>
            <a:r>
              <a:rPr b="1" i="0" lang="en" sz="1800" u="none" cap="none" strike="noStrike">
                <a:solidFill>
                  <a:srgbClr val="4A1E1E"/>
                </a:solidFill>
                <a:latin typeface="Arial"/>
                <a:ea typeface="Arial"/>
                <a:cs typeface="Arial"/>
                <a:sym typeface="Arial"/>
              </a:rPr>
              <a:t>namespaces</a:t>
            </a:r>
            <a:r>
              <a:rPr b="0" i="0" lang="en" sz="1800" u="none" cap="none" strike="noStrike">
                <a:solidFill>
                  <a:srgbClr val="4A1E1E"/>
                </a:solidFill>
                <a:latin typeface="Arial"/>
                <a:ea typeface="Arial"/>
                <a:cs typeface="Arial"/>
                <a:sym typeface="Arial"/>
              </a:rPr>
              <a:t>.</a:t>
            </a:r>
            <a:endParaRPr b="0" i="0" sz="1800" u="none" cap="none" strike="noStrike">
              <a:solidFill>
                <a:srgbClr val="4A1E1E"/>
              </a:solidFill>
              <a:latin typeface="Arial"/>
              <a:ea typeface="Arial"/>
              <a:cs typeface="Arial"/>
              <a:sym typeface="Arial"/>
            </a:endParaRPr>
          </a:p>
          <a:p>
            <a:pPr indent="-355600" lvl="0" marL="457200" marR="0" rtl="0" algn="just">
              <a:lnSpc>
                <a:spcPct val="150000"/>
              </a:lnSpc>
              <a:spcBef>
                <a:spcPts val="0"/>
              </a:spcBef>
              <a:spcAft>
                <a:spcPts val="0"/>
              </a:spcAft>
              <a:buClr>
                <a:srgbClr val="373A3C"/>
              </a:buClr>
              <a:buSzPts val="2000"/>
              <a:buFont typeface="Arial"/>
              <a:buChar char="●"/>
            </a:pPr>
            <a:r>
              <a:rPr b="0" i="0" lang="en" sz="1800" u="none" cap="none" strike="noStrike">
                <a:solidFill>
                  <a:srgbClr val="4A1E1E"/>
                </a:solidFill>
                <a:latin typeface="Arial"/>
                <a:ea typeface="Arial"/>
                <a:cs typeface="Arial"/>
                <a:sym typeface="Arial"/>
              </a:rPr>
              <a:t>Namespaces are intended for use in environments with many users spread across multiple teams, or projects. </a:t>
            </a:r>
            <a:endParaRPr b="0" i="0" sz="1800" u="none" cap="none" strike="noStrike">
              <a:solidFill>
                <a:srgbClr val="4A1E1E"/>
              </a:solidFill>
              <a:latin typeface="Arial"/>
              <a:ea typeface="Arial"/>
              <a:cs typeface="Arial"/>
              <a:sym typeface="Arial"/>
            </a:endParaRPr>
          </a:p>
          <a:p>
            <a:pPr indent="0" lvl="0" marL="457200" marR="0" rtl="0" algn="just">
              <a:lnSpc>
                <a:spcPct val="150000"/>
              </a:lnSpc>
              <a:spcBef>
                <a:spcPts val="0"/>
              </a:spcBef>
              <a:spcAft>
                <a:spcPts val="0"/>
              </a:spcAft>
              <a:buClr>
                <a:srgbClr val="000000"/>
              </a:buClr>
              <a:buSzPts val="1800"/>
              <a:buFont typeface="Arial"/>
              <a:buNone/>
            </a:pPr>
            <a:r>
              <a:t/>
            </a:r>
            <a:endParaRPr b="0" i="0" sz="1800" u="none" cap="none" strike="noStrike">
              <a:solidFill>
                <a:srgbClr val="4A1E1E"/>
              </a:solidFill>
              <a:latin typeface="Arial"/>
              <a:ea typeface="Arial"/>
              <a:cs typeface="Arial"/>
              <a:sym typeface="Arial"/>
            </a:endParaRPr>
          </a:p>
        </p:txBody>
      </p:sp>
      <p:pic>
        <p:nvPicPr>
          <p:cNvPr id="392" name="Google Shape;392;g2aa7d7681e9_0_30"/>
          <p:cNvPicPr preferRelativeResize="0"/>
          <p:nvPr/>
        </p:nvPicPr>
        <p:blipFill rotWithShape="1">
          <a:blip r:embed="rId4">
            <a:alphaModFix/>
          </a:blip>
          <a:srcRect b="0" l="0" r="0" t="0"/>
          <a:stretch/>
        </p:blipFill>
        <p:spPr>
          <a:xfrm>
            <a:off x="1888813" y="3558275"/>
            <a:ext cx="9113975" cy="30137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g21bdac0be92_0_84"/>
          <p:cNvSpPr/>
          <p:nvPr/>
        </p:nvSpPr>
        <p:spPr>
          <a:xfrm>
            <a:off x="0" y="99715"/>
            <a:ext cx="0" cy="257700"/>
          </a:xfrm>
          <a:prstGeom prst="rect">
            <a:avLst/>
          </a:prstGeom>
          <a:solidFill>
            <a:srgbClr val="F8F9FA"/>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398" name="Google Shape;398;g21bdac0be92_0_84"/>
          <p:cNvSpPr/>
          <p:nvPr/>
        </p:nvSpPr>
        <p:spPr>
          <a:xfrm>
            <a:off x="0" y="0"/>
            <a:ext cx="771000" cy="6858000"/>
          </a:xfrm>
          <a:prstGeom prst="rect">
            <a:avLst/>
          </a:prstGeom>
          <a:solidFill>
            <a:srgbClr val="24E4B6"/>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99" name="Google Shape;399;g21bdac0be92_0_84"/>
          <p:cNvSpPr/>
          <p:nvPr/>
        </p:nvSpPr>
        <p:spPr>
          <a:xfrm>
            <a:off x="771000" y="6763775"/>
            <a:ext cx="11421000" cy="94200"/>
          </a:xfrm>
          <a:prstGeom prst="rect">
            <a:avLst/>
          </a:prstGeom>
          <a:solidFill>
            <a:srgbClr val="24E4B6"/>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400" name="Google Shape;400;g21bdac0be92_0_84"/>
          <p:cNvPicPr preferRelativeResize="0"/>
          <p:nvPr/>
        </p:nvPicPr>
        <p:blipFill rotWithShape="1">
          <a:blip r:embed="rId3">
            <a:alphaModFix/>
          </a:blip>
          <a:srcRect b="0" l="0" r="18180" t="9090"/>
          <a:stretch/>
        </p:blipFill>
        <p:spPr>
          <a:xfrm>
            <a:off x="10880650" y="-13225"/>
            <a:ext cx="1311350" cy="1233700"/>
          </a:xfrm>
          <a:prstGeom prst="rect">
            <a:avLst/>
          </a:prstGeom>
          <a:noFill/>
          <a:ln>
            <a:noFill/>
          </a:ln>
        </p:spPr>
      </p:pic>
      <p:sp>
        <p:nvSpPr>
          <p:cNvPr id="401" name="Google Shape;401;g21bdac0be92_0_84"/>
          <p:cNvSpPr txBox="1"/>
          <p:nvPr/>
        </p:nvSpPr>
        <p:spPr>
          <a:xfrm>
            <a:off x="699449" y="195600"/>
            <a:ext cx="11492700" cy="708000"/>
          </a:xfrm>
          <a:prstGeom prst="rect">
            <a:avLst/>
          </a:prstGeom>
          <a:noFill/>
          <a:ln>
            <a:noFill/>
          </a:ln>
        </p:spPr>
        <p:txBody>
          <a:bodyPr anchorCtr="0" anchor="b" bIns="45700" lIns="91425" spcFirstLastPara="1" rIns="91425" wrap="square" tIns="45700">
            <a:spAutoFit/>
          </a:bodyPr>
          <a:lstStyle/>
          <a:p>
            <a:pPr indent="0" lvl="0" marL="0" marR="0" rtl="0" algn="ctr">
              <a:lnSpc>
                <a:spcPct val="138000"/>
              </a:lnSpc>
              <a:spcBef>
                <a:spcPts val="0"/>
              </a:spcBef>
              <a:spcAft>
                <a:spcPts val="0"/>
              </a:spcAft>
              <a:buClr>
                <a:schemeClr val="dk1"/>
              </a:buClr>
              <a:buSzPts val="1100"/>
              <a:buFont typeface="Arial"/>
              <a:buNone/>
            </a:pPr>
            <a:r>
              <a:rPr b="1" i="0" lang="en" sz="4000" u="none" cap="none" strike="noStrike">
                <a:solidFill>
                  <a:schemeClr val="dk1"/>
                </a:solidFill>
                <a:latin typeface="Arial"/>
                <a:ea typeface="Arial"/>
                <a:cs typeface="Arial"/>
                <a:sym typeface="Arial"/>
              </a:rPr>
              <a:t>Kubernetes Objects</a:t>
            </a:r>
            <a:endParaRPr b="1" i="0" sz="4000" u="none" cap="none" strike="noStrike">
              <a:solidFill>
                <a:schemeClr val="dk1"/>
              </a:solidFill>
              <a:latin typeface="Arial"/>
              <a:ea typeface="Arial"/>
              <a:cs typeface="Arial"/>
              <a:sym typeface="Arial"/>
            </a:endParaRPr>
          </a:p>
        </p:txBody>
      </p:sp>
      <p:sp>
        <p:nvSpPr>
          <p:cNvPr id="402" name="Google Shape;402;g21bdac0be92_0_84"/>
          <p:cNvSpPr txBox="1"/>
          <p:nvPr/>
        </p:nvSpPr>
        <p:spPr>
          <a:xfrm>
            <a:off x="1376200" y="752250"/>
            <a:ext cx="9872700" cy="646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000"/>
              <a:buFont typeface="Arial"/>
              <a:buNone/>
            </a:pPr>
            <a:r>
              <a:rPr lang="en" sz="3000">
                <a:solidFill>
                  <a:srgbClr val="741B47"/>
                </a:solidFill>
              </a:rPr>
              <a:t>Daemonsets</a:t>
            </a:r>
            <a:endParaRPr b="0" i="0" sz="2400" u="none" cap="none" strike="noStrike">
              <a:solidFill>
                <a:srgbClr val="741B47"/>
              </a:solidFill>
              <a:latin typeface="Arial"/>
              <a:ea typeface="Arial"/>
              <a:cs typeface="Arial"/>
              <a:sym typeface="Arial"/>
            </a:endParaRPr>
          </a:p>
        </p:txBody>
      </p:sp>
      <p:sp>
        <p:nvSpPr>
          <p:cNvPr id="403" name="Google Shape;403;g21bdac0be92_0_84"/>
          <p:cNvSpPr txBox="1"/>
          <p:nvPr/>
        </p:nvSpPr>
        <p:spPr>
          <a:xfrm>
            <a:off x="836700" y="1146950"/>
            <a:ext cx="11289600" cy="28782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chemeClr val="dk1"/>
              </a:buClr>
              <a:buSzPts val="1100"/>
              <a:buFont typeface="Arial"/>
              <a:buNone/>
            </a:pPr>
            <a:r>
              <a:t/>
            </a:r>
            <a:endParaRPr b="0" i="0" sz="1100" u="none" cap="none" strike="noStrike">
              <a:solidFill>
                <a:schemeClr val="dk1"/>
              </a:solidFill>
              <a:latin typeface="Arial"/>
              <a:ea typeface="Arial"/>
              <a:cs typeface="Arial"/>
              <a:sym typeface="Arial"/>
            </a:endParaRPr>
          </a:p>
          <a:p>
            <a:pPr indent="-355600" lvl="0" marL="457200" marR="0" rtl="0" algn="just">
              <a:lnSpc>
                <a:spcPct val="150000"/>
              </a:lnSpc>
              <a:spcBef>
                <a:spcPts val="0"/>
              </a:spcBef>
              <a:spcAft>
                <a:spcPts val="0"/>
              </a:spcAft>
              <a:buClr>
                <a:srgbClr val="373A3C"/>
              </a:buClr>
              <a:buSzPts val="2000"/>
              <a:buFont typeface="Arial"/>
              <a:buChar char="●"/>
            </a:pPr>
            <a:r>
              <a:rPr lang="en" sz="1800">
                <a:solidFill>
                  <a:srgbClr val="4A1E1E"/>
                </a:solidFill>
              </a:rPr>
              <a:t>DaemonSets ensure that a copy of a Pod runs on all or some Nodes in the cluster. They are typically used for:</a:t>
            </a:r>
            <a:endParaRPr sz="1800">
              <a:solidFill>
                <a:srgbClr val="4A1E1E"/>
              </a:solidFill>
            </a:endParaRPr>
          </a:p>
          <a:p>
            <a:pPr indent="-355600" lvl="1" marL="914400" rtl="0" algn="just">
              <a:lnSpc>
                <a:spcPct val="150000"/>
              </a:lnSpc>
              <a:spcBef>
                <a:spcPts val="0"/>
              </a:spcBef>
              <a:spcAft>
                <a:spcPts val="0"/>
              </a:spcAft>
              <a:buClr>
                <a:srgbClr val="373A3C"/>
              </a:buClr>
              <a:buSzPts val="2000"/>
              <a:buChar char="○"/>
            </a:pPr>
            <a:r>
              <a:rPr lang="en" sz="1800">
                <a:solidFill>
                  <a:srgbClr val="4A1E1E"/>
                </a:solidFill>
              </a:rPr>
              <a:t>Log Collection: Running log collection daemons like Fluentd or Logstash on every Node.</a:t>
            </a:r>
            <a:endParaRPr sz="1800">
              <a:solidFill>
                <a:srgbClr val="4A1E1E"/>
              </a:solidFill>
            </a:endParaRPr>
          </a:p>
          <a:p>
            <a:pPr indent="-355600" lvl="1" marL="914400" rtl="0" algn="just">
              <a:lnSpc>
                <a:spcPct val="150000"/>
              </a:lnSpc>
              <a:spcBef>
                <a:spcPts val="0"/>
              </a:spcBef>
              <a:spcAft>
                <a:spcPts val="0"/>
              </a:spcAft>
              <a:buClr>
                <a:srgbClr val="373A3C"/>
              </a:buClr>
              <a:buSzPts val="2000"/>
              <a:buChar char="○"/>
            </a:pPr>
            <a:r>
              <a:rPr lang="en" sz="1800">
                <a:solidFill>
                  <a:srgbClr val="4A1E1E"/>
                </a:solidFill>
              </a:rPr>
              <a:t>Monitoring: Deploying monitoring agents like Prometheus Node Exporter or Datadog Agent on each Node.</a:t>
            </a:r>
            <a:endParaRPr sz="1800">
              <a:solidFill>
                <a:srgbClr val="4A1E1E"/>
              </a:solidFill>
            </a:endParaRPr>
          </a:p>
          <a:p>
            <a:pPr indent="-355600" lvl="1" marL="914400" rtl="0" algn="just">
              <a:lnSpc>
                <a:spcPct val="150000"/>
              </a:lnSpc>
              <a:spcBef>
                <a:spcPts val="0"/>
              </a:spcBef>
              <a:spcAft>
                <a:spcPts val="0"/>
              </a:spcAft>
              <a:buClr>
                <a:srgbClr val="373A3C"/>
              </a:buClr>
              <a:buSzPts val="2000"/>
              <a:buChar char="○"/>
            </a:pPr>
            <a:r>
              <a:rPr lang="en" sz="1800">
                <a:solidFill>
                  <a:srgbClr val="4A1E1E"/>
                </a:solidFill>
              </a:rPr>
              <a:t>Networking: Running network proxies or VPN daemons across the cluster.</a:t>
            </a:r>
            <a:endParaRPr b="0" i="0" sz="1800" u="none" cap="none" strike="noStrike">
              <a:solidFill>
                <a:srgbClr val="4A1E1E"/>
              </a:solidFill>
              <a:latin typeface="Arial"/>
              <a:ea typeface="Arial"/>
              <a:cs typeface="Arial"/>
              <a:sym typeface="Arial"/>
            </a:endParaRPr>
          </a:p>
        </p:txBody>
      </p:sp>
      <p:pic>
        <p:nvPicPr>
          <p:cNvPr id="404" name="Google Shape;404;g21bdac0be92_0_84"/>
          <p:cNvPicPr preferRelativeResize="0"/>
          <p:nvPr/>
        </p:nvPicPr>
        <p:blipFill>
          <a:blip r:embed="rId4">
            <a:alphaModFix/>
          </a:blip>
          <a:stretch>
            <a:fillRect/>
          </a:stretch>
        </p:blipFill>
        <p:spPr>
          <a:xfrm>
            <a:off x="2268375" y="3957750"/>
            <a:ext cx="7963394" cy="28060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sp>
        <p:nvSpPr>
          <p:cNvPr id="409" name="Google Shape;409;g2eef15bed52_0_0"/>
          <p:cNvSpPr/>
          <p:nvPr/>
        </p:nvSpPr>
        <p:spPr>
          <a:xfrm>
            <a:off x="0" y="99715"/>
            <a:ext cx="0" cy="257700"/>
          </a:xfrm>
          <a:prstGeom prst="rect">
            <a:avLst/>
          </a:prstGeom>
          <a:solidFill>
            <a:srgbClr val="F8F9FA"/>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410" name="Google Shape;410;g2eef15bed52_0_0"/>
          <p:cNvSpPr/>
          <p:nvPr/>
        </p:nvSpPr>
        <p:spPr>
          <a:xfrm>
            <a:off x="0" y="0"/>
            <a:ext cx="771000" cy="6858000"/>
          </a:xfrm>
          <a:prstGeom prst="rect">
            <a:avLst/>
          </a:prstGeom>
          <a:solidFill>
            <a:srgbClr val="24E4B6"/>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11" name="Google Shape;411;g2eef15bed52_0_0"/>
          <p:cNvSpPr/>
          <p:nvPr/>
        </p:nvSpPr>
        <p:spPr>
          <a:xfrm>
            <a:off x="771000" y="6763775"/>
            <a:ext cx="11421000" cy="94200"/>
          </a:xfrm>
          <a:prstGeom prst="rect">
            <a:avLst/>
          </a:prstGeom>
          <a:solidFill>
            <a:srgbClr val="24E4B6"/>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412" name="Google Shape;412;g2eef15bed52_0_0"/>
          <p:cNvPicPr preferRelativeResize="0"/>
          <p:nvPr/>
        </p:nvPicPr>
        <p:blipFill rotWithShape="1">
          <a:blip r:embed="rId3">
            <a:alphaModFix/>
          </a:blip>
          <a:srcRect b="0" l="0" r="18180" t="9090"/>
          <a:stretch/>
        </p:blipFill>
        <p:spPr>
          <a:xfrm>
            <a:off x="10880650" y="-13225"/>
            <a:ext cx="1311350" cy="1233700"/>
          </a:xfrm>
          <a:prstGeom prst="rect">
            <a:avLst/>
          </a:prstGeom>
          <a:noFill/>
          <a:ln>
            <a:noFill/>
          </a:ln>
        </p:spPr>
      </p:pic>
      <p:sp>
        <p:nvSpPr>
          <p:cNvPr id="413" name="Google Shape;413;g2eef15bed52_0_0"/>
          <p:cNvSpPr txBox="1"/>
          <p:nvPr/>
        </p:nvSpPr>
        <p:spPr>
          <a:xfrm>
            <a:off x="699449" y="195600"/>
            <a:ext cx="11492700" cy="708000"/>
          </a:xfrm>
          <a:prstGeom prst="rect">
            <a:avLst/>
          </a:prstGeom>
          <a:noFill/>
          <a:ln>
            <a:noFill/>
          </a:ln>
        </p:spPr>
        <p:txBody>
          <a:bodyPr anchorCtr="0" anchor="b" bIns="45700" lIns="91425" spcFirstLastPara="1" rIns="91425" wrap="square" tIns="45700">
            <a:spAutoFit/>
          </a:bodyPr>
          <a:lstStyle/>
          <a:p>
            <a:pPr indent="0" lvl="0" marL="0" marR="0" rtl="0" algn="ctr">
              <a:lnSpc>
                <a:spcPct val="138000"/>
              </a:lnSpc>
              <a:spcBef>
                <a:spcPts val="0"/>
              </a:spcBef>
              <a:spcAft>
                <a:spcPts val="0"/>
              </a:spcAft>
              <a:buClr>
                <a:schemeClr val="dk1"/>
              </a:buClr>
              <a:buSzPts val="1100"/>
              <a:buFont typeface="Arial"/>
              <a:buNone/>
            </a:pPr>
            <a:r>
              <a:rPr b="1" i="0" lang="en" sz="4000" u="none" cap="none" strike="noStrike">
                <a:solidFill>
                  <a:schemeClr val="dk1"/>
                </a:solidFill>
                <a:latin typeface="Arial"/>
                <a:ea typeface="Arial"/>
                <a:cs typeface="Arial"/>
                <a:sym typeface="Arial"/>
              </a:rPr>
              <a:t>Kubernetes Objects</a:t>
            </a:r>
            <a:endParaRPr b="1" i="0" sz="4000" u="none" cap="none" strike="noStrike">
              <a:solidFill>
                <a:schemeClr val="dk1"/>
              </a:solidFill>
              <a:latin typeface="Arial"/>
              <a:ea typeface="Arial"/>
              <a:cs typeface="Arial"/>
              <a:sym typeface="Arial"/>
            </a:endParaRPr>
          </a:p>
        </p:txBody>
      </p:sp>
      <p:sp>
        <p:nvSpPr>
          <p:cNvPr id="414" name="Google Shape;414;g2eef15bed52_0_0"/>
          <p:cNvSpPr txBox="1"/>
          <p:nvPr/>
        </p:nvSpPr>
        <p:spPr>
          <a:xfrm>
            <a:off x="1376200" y="752250"/>
            <a:ext cx="9872700" cy="646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000"/>
              <a:buFont typeface="Arial"/>
              <a:buNone/>
            </a:pPr>
            <a:r>
              <a:rPr lang="en" sz="3000">
                <a:solidFill>
                  <a:srgbClr val="741B47"/>
                </a:solidFill>
              </a:rPr>
              <a:t>Jobs</a:t>
            </a:r>
            <a:endParaRPr b="0" i="0" sz="2400" u="none" cap="none" strike="noStrike">
              <a:solidFill>
                <a:srgbClr val="741B47"/>
              </a:solidFill>
              <a:latin typeface="Arial"/>
              <a:ea typeface="Arial"/>
              <a:cs typeface="Arial"/>
              <a:sym typeface="Arial"/>
            </a:endParaRPr>
          </a:p>
        </p:txBody>
      </p:sp>
      <p:sp>
        <p:nvSpPr>
          <p:cNvPr id="415" name="Google Shape;415;g2eef15bed52_0_0"/>
          <p:cNvSpPr txBox="1"/>
          <p:nvPr/>
        </p:nvSpPr>
        <p:spPr>
          <a:xfrm>
            <a:off x="836700" y="1146950"/>
            <a:ext cx="11289600" cy="24627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chemeClr val="dk1"/>
              </a:buClr>
              <a:buSzPts val="1100"/>
              <a:buFont typeface="Arial"/>
              <a:buNone/>
            </a:pPr>
            <a:r>
              <a:t/>
            </a:r>
            <a:endParaRPr b="0" i="0" sz="1100" u="none" cap="none" strike="noStrike">
              <a:solidFill>
                <a:schemeClr val="dk1"/>
              </a:solidFill>
              <a:latin typeface="Arial"/>
              <a:ea typeface="Arial"/>
              <a:cs typeface="Arial"/>
              <a:sym typeface="Arial"/>
            </a:endParaRPr>
          </a:p>
          <a:p>
            <a:pPr indent="-355600" lvl="0" marL="457200" marR="0" rtl="0" algn="just">
              <a:lnSpc>
                <a:spcPct val="150000"/>
              </a:lnSpc>
              <a:spcBef>
                <a:spcPts val="0"/>
              </a:spcBef>
              <a:spcAft>
                <a:spcPts val="0"/>
              </a:spcAft>
              <a:buClr>
                <a:srgbClr val="373A3C"/>
              </a:buClr>
              <a:buSzPts val="2000"/>
              <a:buFont typeface="Arial"/>
              <a:buChar char="●"/>
            </a:pPr>
            <a:r>
              <a:rPr lang="en" sz="1800">
                <a:solidFill>
                  <a:srgbClr val="4A1E1E"/>
                </a:solidFill>
              </a:rPr>
              <a:t>Kubernetes Jobs are used to run tasks that need to be completed once or a specific number of times. They are essential for:</a:t>
            </a:r>
            <a:endParaRPr sz="1800">
              <a:solidFill>
                <a:srgbClr val="4A1E1E"/>
              </a:solidFill>
            </a:endParaRPr>
          </a:p>
          <a:p>
            <a:pPr indent="-355600" lvl="1" marL="914400" marR="0" rtl="0" algn="just">
              <a:lnSpc>
                <a:spcPct val="150000"/>
              </a:lnSpc>
              <a:spcBef>
                <a:spcPts val="0"/>
              </a:spcBef>
              <a:spcAft>
                <a:spcPts val="0"/>
              </a:spcAft>
              <a:buClr>
                <a:srgbClr val="373A3C"/>
              </a:buClr>
              <a:buSzPts val="2000"/>
              <a:buFont typeface="Arial"/>
              <a:buChar char="○"/>
            </a:pPr>
            <a:r>
              <a:rPr lang="en" sz="1800">
                <a:solidFill>
                  <a:srgbClr val="4A1E1E"/>
                </a:solidFill>
              </a:rPr>
              <a:t>Batch Processing: Running batch processing tasks like data processing or file conversions.</a:t>
            </a:r>
            <a:endParaRPr sz="1800">
              <a:solidFill>
                <a:srgbClr val="4A1E1E"/>
              </a:solidFill>
            </a:endParaRPr>
          </a:p>
          <a:p>
            <a:pPr indent="-355600" lvl="1" marL="914400" marR="0" rtl="0" algn="just">
              <a:lnSpc>
                <a:spcPct val="150000"/>
              </a:lnSpc>
              <a:spcBef>
                <a:spcPts val="0"/>
              </a:spcBef>
              <a:spcAft>
                <a:spcPts val="0"/>
              </a:spcAft>
              <a:buClr>
                <a:srgbClr val="373A3C"/>
              </a:buClr>
              <a:buSzPts val="2000"/>
              <a:buFont typeface="Arial"/>
              <a:buChar char="○"/>
            </a:pPr>
            <a:r>
              <a:rPr lang="en" sz="1800">
                <a:solidFill>
                  <a:srgbClr val="4A1E1E"/>
                </a:solidFill>
              </a:rPr>
              <a:t>One-Time Tasks: Executing scripts or commands that need to run once.</a:t>
            </a:r>
            <a:endParaRPr sz="1800">
              <a:solidFill>
                <a:srgbClr val="4A1E1E"/>
              </a:solidFill>
            </a:endParaRPr>
          </a:p>
          <a:p>
            <a:pPr indent="-355600" lvl="1" marL="914400" marR="0" rtl="0" algn="just">
              <a:lnSpc>
                <a:spcPct val="150000"/>
              </a:lnSpc>
              <a:spcBef>
                <a:spcPts val="0"/>
              </a:spcBef>
              <a:spcAft>
                <a:spcPts val="0"/>
              </a:spcAft>
              <a:buClr>
                <a:srgbClr val="373A3C"/>
              </a:buClr>
              <a:buSzPts val="2000"/>
              <a:buFont typeface="Arial"/>
              <a:buChar char="○"/>
            </a:pPr>
            <a:r>
              <a:rPr lang="en" sz="1800">
                <a:solidFill>
                  <a:srgbClr val="4A1E1E"/>
                </a:solidFill>
              </a:rPr>
              <a:t>Retry Mechanism: Ensuring tasks are retried upon failure until successful completion.</a:t>
            </a:r>
            <a:endParaRPr sz="1800">
              <a:solidFill>
                <a:srgbClr val="4A1E1E"/>
              </a:solidFill>
            </a:endParaRPr>
          </a:p>
        </p:txBody>
      </p:sp>
      <p:pic>
        <p:nvPicPr>
          <p:cNvPr id="416" name="Google Shape;416;g2eef15bed52_0_0"/>
          <p:cNvPicPr preferRelativeResize="0"/>
          <p:nvPr/>
        </p:nvPicPr>
        <p:blipFill>
          <a:blip r:embed="rId4">
            <a:alphaModFix/>
          </a:blip>
          <a:stretch>
            <a:fillRect/>
          </a:stretch>
        </p:blipFill>
        <p:spPr>
          <a:xfrm>
            <a:off x="2268375" y="3957750"/>
            <a:ext cx="7963394" cy="280602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0" name="Shape 420"/>
        <p:cNvGrpSpPr/>
        <p:nvPr/>
      </p:nvGrpSpPr>
      <p:grpSpPr>
        <a:xfrm>
          <a:off x="0" y="0"/>
          <a:ext cx="0" cy="0"/>
          <a:chOff x="0" y="0"/>
          <a:chExt cx="0" cy="0"/>
        </a:xfrm>
      </p:grpSpPr>
      <p:sp>
        <p:nvSpPr>
          <p:cNvPr id="421" name="Google Shape;421;g2aa7d7681e9_0_95"/>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100"/>
              <a:buFont typeface="Arial"/>
              <a:buNone/>
            </a:pPr>
            <a:r>
              <a:t/>
            </a:r>
            <a:endParaRPr b="0" i="0" sz="11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0" lang="en" sz="3600" u="none" cap="none" strike="noStrike">
                <a:solidFill>
                  <a:srgbClr val="741B47"/>
                </a:solidFill>
                <a:latin typeface="Arial"/>
                <a:ea typeface="Arial"/>
                <a:cs typeface="Arial"/>
                <a:sym typeface="Arial"/>
              </a:rPr>
              <a:t>                      </a:t>
            </a:r>
            <a:endParaRPr b="0" i="0" sz="3600" u="none" cap="none" strike="noStrike">
              <a:solidFill>
                <a:srgbClr val="741B47"/>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0" lang="en" sz="3600" u="none" cap="none" strike="noStrike">
                <a:solidFill>
                  <a:srgbClr val="741B47"/>
                </a:solidFill>
                <a:latin typeface="Arial"/>
                <a:ea typeface="Arial"/>
                <a:cs typeface="Arial"/>
                <a:sym typeface="Arial"/>
              </a:rPr>
              <a:t>                      ▶ </a:t>
            </a:r>
            <a:r>
              <a:rPr b="0" i="0" lang="en" sz="2400" u="none" cap="none" strike="noStrike">
                <a:solidFill>
                  <a:srgbClr val="3A3F50"/>
                </a:solidFill>
                <a:latin typeface="Arial"/>
                <a:ea typeface="Arial"/>
                <a:cs typeface="Arial"/>
                <a:sym typeface="Arial"/>
              </a:rPr>
              <a:t>Cluster Networking</a:t>
            </a:r>
            <a:endParaRPr b="0" i="0" sz="2400" u="none" cap="none" strike="noStrike">
              <a:solidFill>
                <a:srgbClr val="3A3F5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0" lang="en" sz="3600" u="none" cap="none" strike="noStrike">
                <a:solidFill>
                  <a:srgbClr val="741B47"/>
                </a:solidFill>
                <a:latin typeface="Arial"/>
                <a:ea typeface="Arial"/>
                <a:cs typeface="Arial"/>
                <a:sym typeface="Arial"/>
              </a:rPr>
              <a:t>                      ▶ </a:t>
            </a:r>
            <a:r>
              <a:rPr b="0" i="0" lang="en" sz="2400" u="none" cap="none" strike="noStrike">
                <a:solidFill>
                  <a:srgbClr val="3A3F50"/>
                </a:solidFill>
                <a:latin typeface="Arial"/>
                <a:ea typeface="Arial"/>
                <a:cs typeface="Arial"/>
                <a:sym typeface="Arial"/>
              </a:rPr>
              <a:t>Services</a:t>
            </a:r>
            <a:endParaRPr b="0" i="0" sz="2400" u="none" cap="none" strike="noStrike">
              <a:solidFill>
                <a:srgbClr val="3A3F5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0" lang="en" sz="3600" u="none" cap="none" strike="noStrike">
                <a:solidFill>
                  <a:srgbClr val="741B47"/>
                </a:solidFill>
                <a:latin typeface="Arial"/>
                <a:ea typeface="Arial"/>
                <a:cs typeface="Arial"/>
                <a:sym typeface="Arial"/>
              </a:rPr>
              <a:t>                      ▶ </a:t>
            </a:r>
            <a:r>
              <a:rPr b="0" i="0" lang="en" sz="2400" u="none" cap="none" strike="noStrike">
                <a:solidFill>
                  <a:srgbClr val="3A3F50"/>
                </a:solidFill>
                <a:latin typeface="Arial"/>
                <a:ea typeface="Arial"/>
                <a:cs typeface="Arial"/>
                <a:sym typeface="Arial"/>
              </a:rPr>
              <a:t>Service Types </a:t>
            </a:r>
            <a:endParaRPr b="0" i="0" sz="2400" u="none" cap="none" strike="noStrike">
              <a:solidFill>
                <a:srgbClr val="3A3F5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0" lang="en" sz="2400" u="none" cap="none" strike="noStrike">
                <a:solidFill>
                  <a:srgbClr val="3A3F50"/>
                </a:solidFill>
                <a:latin typeface="Arial"/>
                <a:ea typeface="Arial"/>
                <a:cs typeface="Arial"/>
                <a:sym typeface="Arial"/>
              </a:rPr>
              <a:t>                                 </a:t>
            </a:r>
            <a:r>
              <a:rPr b="0" i="0" lang="en" sz="3600" u="none" cap="none" strike="noStrike">
                <a:solidFill>
                  <a:srgbClr val="741B47"/>
                </a:solidFill>
                <a:latin typeface="Arial"/>
                <a:ea typeface="Arial"/>
                <a:cs typeface="Arial"/>
                <a:sym typeface="Arial"/>
              </a:rPr>
              <a:t>▶ </a:t>
            </a:r>
            <a:r>
              <a:rPr b="0" i="0" lang="en" sz="2400" u="none" cap="none" strike="noStrike">
                <a:solidFill>
                  <a:srgbClr val="3A3F50"/>
                </a:solidFill>
                <a:latin typeface="Arial"/>
                <a:ea typeface="Arial"/>
                <a:cs typeface="Arial"/>
                <a:sym typeface="Arial"/>
              </a:rPr>
              <a:t>Ingress</a:t>
            </a:r>
            <a:endParaRPr b="0" i="0" sz="2400" u="none" cap="none" strike="noStrike">
              <a:solidFill>
                <a:srgbClr val="3A3F5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t/>
            </a:r>
            <a:endParaRPr b="0" i="0" sz="2400" u="none" cap="none" strike="noStrike">
              <a:solidFill>
                <a:srgbClr val="3A3F5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t/>
            </a:r>
            <a:endParaRPr b="0" i="0" sz="2400" u="none" cap="none" strike="noStrike">
              <a:solidFill>
                <a:srgbClr val="3A3F5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t/>
            </a:r>
            <a:endParaRPr b="0" i="0" sz="2400" u="none" cap="none" strike="noStrike">
              <a:solidFill>
                <a:srgbClr val="3A3F50"/>
              </a:solidFill>
              <a:latin typeface="Arial"/>
              <a:ea typeface="Arial"/>
              <a:cs typeface="Arial"/>
              <a:sym typeface="Arial"/>
            </a:endParaRPr>
          </a:p>
        </p:txBody>
      </p:sp>
      <p:sp>
        <p:nvSpPr>
          <p:cNvPr id="422" name="Google Shape;422;g2aa7d7681e9_0_95"/>
          <p:cNvSpPr txBox="1"/>
          <p:nvPr>
            <p:ph type="ctrTitle"/>
          </p:nvPr>
        </p:nvSpPr>
        <p:spPr>
          <a:xfrm>
            <a:off x="1425875" y="1235950"/>
            <a:ext cx="10129500" cy="87810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Clr>
                <a:schemeClr val="dk1"/>
              </a:buClr>
              <a:buSzPts val="6600"/>
              <a:buFont typeface="Arial"/>
              <a:buNone/>
            </a:pPr>
            <a:r>
              <a:rPr b="1" lang="en" sz="5600">
                <a:solidFill>
                  <a:srgbClr val="1C4587"/>
                </a:solidFill>
                <a:latin typeface="Exo"/>
                <a:ea typeface="Exo"/>
                <a:cs typeface="Exo"/>
                <a:sym typeface="Exo"/>
              </a:rPr>
              <a:t>KUBERNETES Networking</a:t>
            </a:r>
            <a:endParaRPr b="1" sz="5600">
              <a:solidFill>
                <a:srgbClr val="1C4587"/>
              </a:solidFill>
              <a:latin typeface="Exo"/>
              <a:ea typeface="Exo"/>
              <a:cs typeface="Exo"/>
              <a:sym typeface="Exo"/>
            </a:endParaRPr>
          </a:p>
        </p:txBody>
      </p:sp>
      <p:sp>
        <p:nvSpPr>
          <p:cNvPr id="423" name="Google Shape;423;g2aa7d7681e9_0_95"/>
          <p:cNvSpPr/>
          <p:nvPr/>
        </p:nvSpPr>
        <p:spPr>
          <a:xfrm rot="5400000">
            <a:off x="759867" y="346833"/>
            <a:ext cx="146400" cy="7041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424" name="Google Shape;424;g2aa7d7681e9_0_95"/>
          <p:cNvSpPr/>
          <p:nvPr/>
        </p:nvSpPr>
        <p:spPr>
          <a:xfrm>
            <a:off x="371475" y="620656"/>
            <a:ext cx="993000" cy="151200"/>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25" name="Google Shape;425;g2aa7d7681e9_0_95"/>
          <p:cNvSpPr/>
          <p:nvPr/>
        </p:nvSpPr>
        <p:spPr>
          <a:xfrm>
            <a:off x="0" y="0"/>
            <a:ext cx="771000" cy="6858000"/>
          </a:xfrm>
          <a:prstGeom prst="rect">
            <a:avLst/>
          </a:prstGeom>
          <a:solidFill>
            <a:srgbClr val="24E4B6"/>
          </a:solidFill>
          <a:ln cap="flat" cmpd="sng" w="12700">
            <a:solidFill>
              <a:schemeClr val="lt1"/>
            </a:solidFill>
            <a:prstDash val="solid"/>
            <a:miter lim="800000"/>
            <a:headEnd len="sm" w="sm" type="none"/>
            <a:tailEnd len="sm" w="sm" type="none"/>
          </a:ln>
          <a:effectLst>
            <a:outerShdw blurRad="57150" rotWithShape="0" algn="bl" dir="5400000" dist="19050">
              <a:srgbClr val="00FF00">
                <a:alpha val="4862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26" name="Google Shape;426;g2aa7d7681e9_0_95"/>
          <p:cNvSpPr/>
          <p:nvPr/>
        </p:nvSpPr>
        <p:spPr>
          <a:xfrm>
            <a:off x="780122" y="4439376"/>
            <a:ext cx="11421000" cy="2418600"/>
          </a:xfrm>
          <a:prstGeom prst="rtTriangle">
            <a:avLst/>
          </a:prstGeom>
          <a:solidFill>
            <a:srgbClr val="B2FACD"/>
          </a:solidFill>
          <a:ln cap="flat" cmpd="sng" w="25400">
            <a:solidFill>
              <a:srgbClr val="B2FAC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427" name="Google Shape;427;g2aa7d7681e9_0_95"/>
          <p:cNvPicPr preferRelativeResize="0"/>
          <p:nvPr/>
        </p:nvPicPr>
        <p:blipFill rotWithShape="1">
          <a:blip r:embed="rId3">
            <a:alphaModFix/>
          </a:blip>
          <a:srcRect b="0" l="0" r="18179" t="9089"/>
          <a:stretch/>
        </p:blipFill>
        <p:spPr>
          <a:xfrm>
            <a:off x="10728250" y="62975"/>
            <a:ext cx="1311350" cy="12337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g2aa37ea10a6_0_520"/>
          <p:cNvSpPr/>
          <p:nvPr/>
        </p:nvSpPr>
        <p:spPr>
          <a:xfrm>
            <a:off x="0" y="99715"/>
            <a:ext cx="0" cy="257700"/>
          </a:xfrm>
          <a:prstGeom prst="rect">
            <a:avLst/>
          </a:prstGeom>
          <a:solidFill>
            <a:srgbClr val="F8F9FA"/>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10" name="Google Shape;110;g2aa37ea10a6_0_520"/>
          <p:cNvSpPr/>
          <p:nvPr/>
        </p:nvSpPr>
        <p:spPr>
          <a:xfrm>
            <a:off x="0" y="0"/>
            <a:ext cx="771000" cy="6858000"/>
          </a:xfrm>
          <a:prstGeom prst="rect">
            <a:avLst/>
          </a:prstGeom>
          <a:solidFill>
            <a:srgbClr val="24E4B6"/>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1" name="Google Shape;111;g2aa37ea10a6_0_520"/>
          <p:cNvSpPr/>
          <p:nvPr/>
        </p:nvSpPr>
        <p:spPr>
          <a:xfrm>
            <a:off x="771000" y="6763775"/>
            <a:ext cx="11421000" cy="94200"/>
          </a:xfrm>
          <a:prstGeom prst="rect">
            <a:avLst/>
          </a:prstGeom>
          <a:solidFill>
            <a:srgbClr val="24E4B6"/>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112" name="Google Shape;112;g2aa37ea10a6_0_520"/>
          <p:cNvPicPr preferRelativeResize="0"/>
          <p:nvPr/>
        </p:nvPicPr>
        <p:blipFill rotWithShape="1">
          <a:blip r:embed="rId3">
            <a:alphaModFix/>
          </a:blip>
          <a:srcRect b="0" l="0" r="18179" t="9089"/>
          <a:stretch/>
        </p:blipFill>
        <p:spPr>
          <a:xfrm>
            <a:off x="10880650" y="-13225"/>
            <a:ext cx="1311350" cy="1233700"/>
          </a:xfrm>
          <a:prstGeom prst="rect">
            <a:avLst/>
          </a:prstGeom>
          <a:noFill/>
          <a:ln>
            <a:noFill/>
          </a:ln>
        </p:spPr>
      </p:pic>
      <p:sp>
        <p:nvSpPr>
          <p:cNvPr id="113" name="Google Shape;113;g2aa37ea10a6_0_520"/>
          <p:cNvSpPr txBox="1"/>
          <p:nvPr/>
        </p:nvSpPr>
        <p:spPr>
          <a:xfrm>
            <a:off x="699449" y="195600"/>
            <a:ext cx="11492700" cy="708000"/>
          </a:xfrm>
          <a:prstGeom prst="rect">
            <a:avLst/>
          </a:prstGeom>
          <a:noFill/>
          <a:ln>
            <a:noFill/>
          </a:ln>
        </p:spPr>
        <p:txBody>
          <a:bodyPr anchorCtr="0" anchor="b" bIns="45700" lIns="91425" spcFirstLastPara="1" rIns="91425" wrap="square" tIns="45700">
            <a:spAutoFit/>
          </a:bodyPr>
          <a:lstStyle/>
          <a:p>
            <a:pPr indent="0" lvl="0" marL="0" marR="0" rtl="0" algn="ctr">
              <a:lnSpc>
                <a:spcPct val="138000"/>
              </a:lnSpc>
              <a:spcBef>
                <a:spcPts val="0"/>
              </a:spcBef>
              <a:spcAft>
                <a:spcPts val="0"/>
              </a:spcAft>
              <a:buClr>
                <a:schemeClr val="dk1"/>
              </a:buClr>
              <a:buSzPts val="1100"/>
              <a:buFont typeface="Arial"/>
              <a:buNone/>
            </a:pPr>
            <a:r>
              <a:rPr b="1" i="0" lang="en" sz="4000" u="none" cap="none" strike="noStrike">
                <a:solidFill>
                  <a:schemeClr val="dk1"/>
                </a:solidFill>
                <a:latin typeface="Arial"/>
                <a:ea typeface="Arial"/>
                <a:cs typeface="Arial"/>
                <a:sym typeface="Arial"/>
              </a:rPr>
              <a:t>Kubernetes</a:t>
            </a:r>
            <a:endParaRPr b="1" i="0" sz="4000" u="none" cap="none" strike="noStrike">
              <a:solidFill>
                <a:schemeClr val="dk1"/>
              </a:solidFill>
              <a:latin typeface="Arial"/>
              <a:ea typeface="Arial"/>
              <a:cs typeface="Arial"/>
              <a:sym typeface="Arial"/>
            </a:endParaRPr>
          </a:p>
        </p:txBody>
      </p:sp>
      <p:sp>
        <p:nvSpPr>
          <p:cNvPr id="114" name="Google Shape;114;g2aa37ea10a6_0_520"/>
          <p:cNvSpPr txBox="1"/>
          <p:nvPr/>
        </p:nvSpPr>
        <p:spPr>
          <a:xfrm>
            <a:off x="1528600" y="1057050"/>
            <a:ext cx="4461900" cy="708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3100"/>
              <a:buFont typeface="Arial"/>
              <a:buNone/>
            </a:pPr>
            <a:r>
              <a:rPr b="0" i="0" lang="en" sz="3100" u="none" cap="none" strike="noStrike">
                <a:solidFill>
                  <a:srgbClr val="741B47"/>
                </a:solidFill>
                <a:latin typeface="Arial"/>
                <a:ea typeface="Arial"/>
                <a:cs typeface="Arial"/>
                <a:sym typeface="Arial"/>
              </a:rPr>
              <a:t>Orchestration</a:t>
            </a:r>
            <a:endParaRPr b="0" i="0" sz="3100" u="none" cap="none" strike="noStrike">
              <a:solidFill>
                <a:srgbClr val="741B47"/>
              </a:solidFill>
              <a:latin typeface="Arial"/>
              <a:ea typeface="Arial"/>
              <a:cs typeface="Arial"/>
              <a:sym typeface="Arial"/>
            </a:endParaRPr>
          </a:p>
        </p:txBody>
      </p:sp>
      <p:sp>
        <p:nvSpPr>
          <p:cNvPr id="115" name="Google Shape;115;g2aa37ea10a6_0_520"/>
          <p:cNvSpPr txBox="1"/>
          <p:nvPr/>
        </p:nvSpPr>
        <p:spPr>
          <a:xfrm>
            <a:off x="897100" y="2101075"/>
            <a:ext cx="5724900" cy="3797400"/>
          </a:xfrm>
          <a:prstGeom prst="rect">
            <a:avLst/>
          </a:prstGeom>
          <a:noFill/>
          <a:ln>
            <a:noFill/>
          </a:ln>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Clr>
                <a:schemeClr val="dk1"/>
              </a:buClr>
              <a:buSzPts val="1100"/>
              <a:buFont typeface="Arial"/>
              <a:buNone/>
            </a:pPr>
            <a:r>
              <a:t/>
            </a:r>
            <a:endParaRPr b="0" i="0" sz="1100" u="none" cap="none" strike="noStrike">
              <a:solidFill>
                <a:schemeClr val="dk1"/>
              </a:solidFill>
              <a:latin typeface="Arial"/>
              <a:ea typeface="Arial"/>
              <a:cs typeface="Arial"/>
              <a:sym typeface="Arial"/>
            </a:endParaRPr>
          </a:p>
          <a:p>
            <a:pPr indent="-355600" lvl="0" marL="457200" marR="0" rtl="0" algn="just">
              <a:lnSpc>
                <a:spcPct val="100000"/>
              </a:lnSpc>
              <a:spcBef>
                <a:spcPts val="0"/>
              </a:spcBef>
              <a:spcAft>
                <a:spcPts val="0"/>
              </a:spcAft>
              <a:buClr>
                <a:srgbClr val="4A1E1E"/>
              </a:buClr>
              <a:buSzPts val="2000"/>
              <a:buFont typeface="Arial"/>
              <a:buChar char="●"/>
            </a:pPr>
            <a:r>
              <a:rPr b="0" i="0" lang="en" sz="2000" u="none" cap="none" strike="noStrike">
                <a:solidFill>
                  <a:srgbClr val="4A1E1E"/>
                </a:solidFill>
                <a:latin typeface="Arial"/>
                <a:ea typeface="Arial"/>
                <a:cs typeface="Arial"/>
                <a:sym typeface="Arial"/>
              </a:rPr>
              <a:t>Containers are great, but when you get lots of them running, at some point, you need them all working together in harmony to solve business problems.</a:t>
            </a:r>
            <a:endParaRPr b="0" i="0" sz="2000" u="none" cap="none" strike="noStrike">
              <a:solidFill>
                <a:srgbClr val="4A1E1E"/>
              </a:solidFill>
              <a:latin typeface="Arial"/>
              <a:ea typeface="Arial"/>
              <a:cs typeface="Arial"/>
              <a:sym typeface="Arial"/>
            </a:endParaRPr>
          </a:p>
          <a:p>
            <a:pPr indent="0" lvl="0" marL="457200" marR="0" rtl="0" algn="just">
              <a:lnSpc>
                <a:spcPct val="100000"/>
              </a:lnSpc>
              <a:spcBef>
                <a:spcPts val="0"/>
              </a:spcBef>
              <a:spcAft>
                <a:spcPts val="0"/>
              </a:spcAft>
              <a:buClr>
                <a:srgbClr val="000000"/>
              </a:buClr>
              <a:buSzPts val="2000"/>
              <a:buFont typeface="Arial"/>
              <a:buNone/>
            </a:pPr>
            <a:r>
              <a:t/>
            </a:r>
            <a:endParaRPr b="0" i="0" sz="2000" u="none" cap="none" strike="noStrike">
              <a:solidFill>
                <a:srgbClr val="4A1E1E"/>
              </a:solidFill>
              <a:latin typeface="Arial"/>
              <a:ea typeface="Arial"/>
              <a:cs typeface="Arial"/>
              <a:sym typeface="Arial"/>
            </a:endParaRPr>
          </a:p>
          <a:p>
            <a:pPr indent="-355600" lvl="0" marL="457200" marR="0" rtl="0" algn="just">
              <a:lnSpc>
                <a:spcPct val="100000"/>
              </a:lnSpc>
              <a:spcBef>
                <a:spcPts val="0"/>
              </a:spcBef>
              <a:spcAft>
                <a:spcPts val="0"/>
              </a:spcAft>
              <a:buClr>
                <a:srgbClr val="4A1E1E"/>
              </a:buClr>
              <a:buSzPts val="2000"/>
              <a:buFont typeface="Arial"/>
              <a:buChar char="●"/>
            </a:pPr>
            <a:r>
              <a:rPr b="0" i="0" lang="en" sz="2000" u="none" cap="none" strike="noStrike">
                <a:solidFill>
                  <a:srgbClr val="4A1E1E"/>
                </a:solidFill>
                <a:latin typeface="Arial"/>
                <a:ea typeface="Arial"/>
                <a:cs typeface="Arial"/>
                <a:sym typeface="Arial"/>
              </a:rPr>
              <a:t>Tools to manage, scale, and maintain containerized applications are called orchestrators, and the most common example of this is </a:t>
            </a:r>
            <a:r>
              <a:rPr b="1" i="0" lang="en" sz="2000" u="none" cap="none" strike="noStrike">
                <a:solidFill>
                  <a:srgbClr val="4A1E1E"/>
                </a:solidFill>
                <a:latin typeface="Arial"/>
                <a:ea typeface="Arial"/>
                <a:cs typeface="Arial"/>
                <a:sym typeface="Arial"/>
              </a:rPr>
              <a:t>Kubernetes</a:t>
            </a:r>
            <a:r>
              <a:rPr b="0" i="0" lang="en" sz="2000" u="none" cap="none" strike="noStrike">
                <a:solidFill>
                  <a:srgbClr val="4A1E1E"/>
                </a:solidFill>
                <a:latin typeface="Arial"/>
                <a:ea typeface="Arial"/>
                <a:cs typeface="Arial"/>
                <a:sym typeface="Arial"/>
              </a:rPr>
              <a:t>. </a:t>
            </a:r>
            <a:endParaRPr b="0" i="0" sz="2000" u="none" cap="none" strike="noStrike">
              <a:solidFill>
                <a:srgbClr val="4A1E1E"/>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2800"/>
              <a:buFont typeface="Arial"/>
              <a:buNone/>
            </a:pPr>
            <a:r>
              <a:t/>
            </a:r>
            <a:endParaRPr b="0" i="0" sz="2800" u="none" cap="none" strike="noStrike">
              <a:solidFill>
                <a:schemeClr val="dk1"/>
              </a:solidFill>
              <a:latin typeface="Calibri"/>
              <a:ea typeface="Calibri"/>
              <a:cs typeface="Calibri"/>
              <a:sym typeface="Calibri"/>
            </a:endParaRPr>
          </a:p>
        </p:txBody>
      </p:sp>
      <p:pic>
        <p:nvPicPr>
          <p:cNvPr id="116" name="Google Shape;116;g2aa37ea10a6_0_520"/>
          <p:cNvPicPr preferRelativeResize="0"/>
          <p:nvPr/>
        </p:nvPicPr>
        <p:blipFill rotWithShape="1">
          <a:blip r:embed="rId4">
            <a:alphaModFix/>
          </a:blip>
          <a:srcRect b="0" l="0" r="0" t="0"/>
          <a:stretch/>
        </p:blipFill>
        <p:spPr>
          <a:xfrm>
            <a:off x="6748100" y="2399825"/>
            <a:ext cx="5265201" cy="2632600"/>
          </a:xfrm>
          <a:prstGeom prst="rect">
            <a:avLst/>
          </a:prstGeom>
          <a:noFill/>
          <a:ln>
            <a:noFill/>
          </a:ln>
        </p:spPr>
      </p:pic>
      <p:sp>
        <p:nvSpPr>
          <p:cNvPr id="117" name="Google Shape;117;g2aa37ea10a6_0_520"/>
          <p:cNvSpPr txBox="1"/>
          <p:nvPr/>
        </p:nvSpPr>
        <p:spPr>
          <a:xfrm>
            <a:off x="1528600" y="1057050"/>
            <a:ext cx="4461900" cy="708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3100"/>
              <a:buFont typeface="Arial"/>
              <a:buNone/>
            </a:pPr>
            <a:r>
              <a:rPr b="0" i="0" lang="en" sz="3100" u="none" cap="none" strike="noStrike">
                <a:solidFill>
                  <a:srgbClr val="741B47"/>
                </a:solidFill>
                <a:latin typeface="Arial"/>
                <a:ea typeface="Arial"/>
                <a:cs typeface="Arial"/>
                <a:sym typeface="Arial"/>
              </a:rPr>
              <a:t>Orchestration</a:t>
            </a:r>
            <a:endParaRPr b="0" i="0" sz="3100" u="none" cap="none" strike="noStrike">
              <a:solidFill>
                <a:srgbClr val="741B47"/>
              </a:solidFill>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g2aa7d7681e9_0_84"/>
          <p:cNvSpPr/>
          <p:nvPr/>
        </p:nvSpPr>
        <p:spPr>
          <a:xfrm>
            <a:off x="0" y="99715"/>
            <a:ext cx="0" cy="257700"/>
          </a:xfrm>
          <a:prstGeom prst="rect">
            <a:avLst/>
          </a:prstGeom>
          <a:solidFill>
            <a:srgbClr val="F8F9FA"/>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433" name="Google Shape;433;g2aa7d7681e9_0_84"/>
          <p:cNvSpPr/>
          <p:nvPr/>
        </p:nvSpPr>
        <p:spPr>
          <a:xfrm>
            <a:off x="0" y="0"/>
            <a:ext cx="771000" cy="6858000"/>
          </a:xfrm>
          <a:prstGeom prst="rect">
            <a:avLst/>
          </a:prstGeom>
          <a:solidFill>
            <a:srgbClr val="24E4B6"/>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34" name="Google Shape;434;g2aa7d7681e9_0_84"/>
          <p:cNvSpPr/>
          <p:nvPr/>
        </p:nvSpPr>
        <p:spPr>
          <a:xfrm>
            <a:off x="771000" y="6763775"/>
            <a:ext cx="11421000" cy="94200"/>
          </a:xfrm>
          <a:prstGeom prst="rect">
            <a:avLst/>
          </a:prstGeom>
          <a:solidFill>
            <a:srgbClr val="24E4B6"/>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435" name="Google Shape;435;g2aa7d7681e9_0_84"/>
          <p:cNvPicPr preferRelativeResize="0"/>
          <p:nvPr/>
        </p:nvPicPr>
        <p:blipFill rotWithShape="1">
          <a:blip r:embed="rId3">
            <a:alphaModFix/>
          </a:blip>
          <a:srcRect b="0" l="0" r="18179" t="9089"/>
          <a:stretch/>
        </p:blipFill>
        <p:spPr>
          <a:xfrm>
            <a:off x="10880650" y="-13225"/>
            <a:ext cx="1311350" cy="1233700"/>
          </a:xfrm>
          <a:prstGeom prst="rect">
            <a:avLst/>
          </a:prstGeom>
          <a:noFill/>
          <a:ln>
            <a:noFill/>
          </a:ln>
        </p:spPr>
      </p:pic>
      <p:sp>
        <p:nvSpPr>
          <p:cNvPr id="436" name="Google Shape;436;g2aa7d7681e9_0_84"/>
          <p:cNvSpPr txBox="1"/>
          <p:nvPr/>
        </p:nvSpPr>
        <p:spPr>
          <a:xfrm>
            <a:off x="699449" y="195600"/>
            <a:ext cx="11492700" cy="708000"/>
          </a:xfrm>
          <a:prstGeom prst="rect">
            <a:avLst/>
          </a:prstGeom>
          <a:noFill/>
          <a:ln>
            <a:noFill/>
          </a:ln>
        </p:spPr>
        <p:txBody>
          <a:bodyPr anchorCtr="0" anchor="b" bIns="45700" lIns="91425" spcFirstLastPara="1" rIns="91425" wrap="square" tIns="45700">
            <a:spAutoFit/>
          </a:bodyPr>
          <a:lstStyle/>
          <a:p>
            <a:pPr indent="0" lvl="0" marL="0" marR="0" rtl="0" algn="ctr">
              <a:lnSpc>
                <a:spcPct val="138000"/>
              </a:lnSpc>
              <a:spcBef>
                <a:spcPts val="0"/>
              </a:spcBef>
              <a:spcAft>
                <a:spcPts val="0"/>
              </a:spcAft>
              <a:buClr>
                <a:schemeClr val="dk1"/>
              </a:buClr>
              <a:buSzPts val="1100"/>
              <a:buFont typeface="Arial"/>
              <a:buNone/>
            </a:pPr>
            <a:r>
              <a:rPr b="1" i="0" lang="en" sz="4000" u="none" cap="none" strike="noStrike">
                <a:solidFill>
                  <a:schemeClr val="dk1"/>
                </a:solidFill>
                <a:latin typeface="Arial"/>
                <a:ea typeface="Arial"/>
                <a:cs typeface="Arial"/>
                <a:sym typeface="Arial"/>
              </a:rPr>
              <a:t>Kubernetes Networking</a:t>
            </a:r>
            <a:endParaRPr b="1" i="0" sz="4000" u="none" cap="none" strike="noStrike">
              <a:solidFill>
                <a:schemeClr val="dk1"/>
              </a:solidFill>
              <a:latin typeface="Arial"/>
              <a:ea typeface="Arial"/>
              <a:cs typeface="Arial"/>
              <a:sym typeface="Arial"/>
            </a:endParaRPr>
          </a:p>
        </p:txBody>
      </p:sp>
      <p:sp>
        <p:nvSpPr>
          <p:cNvPr id="437" name="Google Shape;437;g2aa7d7681e9_0_84"/>
          <p:cNvSpPr txBox="1"/>
          <p:nvPr/>
        </p:nvSpPr>
        <p:spPr>
          <a:xfrm>
            <a:off x="1376200" y="1057050"/>
            <a:ext cx="9872700" cy="646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000"/>
              <a:buFont typeface="Arial"/>
              <a:buNone/>
            </a:pPr>
            <a:r>
              <a:rPr b="0" i="0" lang="en" sz="3000" u="none" cap="none" strike="noStrike">
                <a:solidFill>
                  <a:srgbClr val="741B47"/>
                </a:solidFill>
                <a:latin typeface="Arial"/>
                <a:ea typeface="Arial"/>
                <a:cs typeface="Arial"/>
                <a:sym typeface="Arial"/>
              </a:rPr>
              <a:t>Cluster Networking</a:t>
            </a:r>
            <a:endParaRPr b="0" i="0" sz="2400" u="none" cap="none" strike="noStrike">
              <a:solidFill>
                <a:srgbClr val="741B47"/>
              </a:solidFill>
              <a:latin typeface="Arial"/>
              <a:ea typeface="Arial"/>
              <a:cs typeface="Arial"/>
              <a:sym typeface="Arial"/>
            </a:endParaRPr>
          </a:p>
        </p:txBody>
      </p:sp>
      <p:sp>
        <p:nvSpPr>
          <p:cNvPr id="438" name="Google Shape;438;g2aa7d7681e9_0_84"/>
          <p:cNvSpPr txBox="1"/>
          <p:nvPr/>
        </p:nvSpPr>
        <p:spPr>
          <a:xfrm>
            <a:off x="1020300" y="1779750"/>
            <a:ext cx="10151400" cy="3486300"/>
          </a:xfrm>
          <a:prstGeom prst="rect">
            <a:avLst/>
          </a:prstGeom>
          <a:noFill/>
          <a:ln>
            <a:noFill/>
          </a:ln>
        </p:spPr>
        <p:txBody>
          <a:bodyPr anchorCtr="0" anchor="t" bIns="91425" lIns="91425" spcFirstLastPara="1" rIns="91425" wrap="square" tIns="91425">
            <a:spAutoFit/>
          </a:bodyPr>
          <a:lstStyle/>
          <a:p>
            <a:pPr indent="0" lvl="0" marL="0" marR="0" rtl="0" algn="just">
              <a:lnSpc>
                <a:spcPct val="150000"/>
              </a:lnSpc>
              <a:spcBef>
                <a:spcPts val="0"/>
              </a:spcBef>
              <a:spcAft>
                <a:spcPts val="0"/>
              </a:spcAft>
              <a:buClr>
                <a:srgbClr val="000000"/>
              </a:buClr>
              <a:buSzPts val="1100"/>
              <a:buFont typeface="Arial"/>
              <a:buNone/>
            </a:pPr>
            <a:r>
              <a:t/>
            </a:r>
            <a:endParaRPr b="0" i="0" sz="1100" u="none" cap="none" strike="noStrike">
              <a:solidFill>
                <a:schemeClr val="dk1"/>
              </a:solidFill>
              <a:latin typeface="Arial"/>
              <a:ea typeface="Arial"/>
              <a:cs typeface="Arial"/>
              <a:sym typeface="Arial"/>
            </a:endParaRPr>
          </a:p>
          <a:p>
            <a:pPr indent="0" lvl="0" marL="457200" marR="0" rtl="0" algn="just">
              <a:lnSpc>
                <a:spcPct val="150000"/>
              </a:lnSpc>
              <a:spcBef>
                <a:spcPts val="0"/>
              </a:spcBef>
              <a:spcAft>
                <a:spcPts val="0"/>
              </a:spcAft>
              <a:buClr>
                <a:srgbClr val="000000"/>
              </a:buClr>
              <a:buSzPts val="2000"/>
              <a:buFont typeface="Arial"/>
              <a:buNone/>
            </a:pPr>
            <a:r>
              <a:rPr b="0" i="0" lang="en" sz="2000" u="none" cap="none" strike="noStrike">
                <a:solidFill>
                  <a:srgbClr val="4A1E1E"/>
                </a:solidFill>
                <a:latin typeface="Arial"/>
                <a:ea typeface="Arial"/>
                <a:cs typeface="Arial"/>
                <a:sym typeface="Arial"/>
              </a:rPr>
              <a:t>There are 4 distinct networking problems to address:</a:t>
            </a:r>
            <a:endParaRPr b="0" i="0" sz="2000" u="none" cap="none" strike="noStrike">
              <a:solidFill>
                <a:srgbClr val="4A1E1E"/>
              </a:solidFill>
              <a:latin typeface="Arial"/>
              <a:ea typeface="Arial"/>
              <a:cs typeface="Arial"/>
              <a:sym typeface="Arial"/>
            </a:endParaRPr>
          </a:p>
          <a:p>
            <a:pPr indent="0" lvl="0" marL="457200" marR="0" rtl="0" algn="just">
              <a:lnSpc>
                <a:spcPct val="150000"/>
              </a:lnSpc>
              <a:spcBef>
                <a:spcPts val="0"/>
              </a:spcBef>
              <a:spcAft>
                <a:spcPts val="0"/>
              </a:spcAft>
              <a:buClr>
                <a:srgbClr val="000000"/>
              </a:buClr>
              <a:buSzPts val="2000"/>
              <a:buFont typeface="Arial"/>
              <a:buNone/>
            </a:pPr>
            <a:r>
              <a:t/>
            </a:r>
            <a:endParaRPr b="0" i="0" sz="2000" u="none" cap="none" strike="noStrike">
              <a:solidFill>
                <a:srgbClr val="4A1E1E"/>
              </a:solidFill>
              <a:latin typeface="Arial"/>
              <a:ea typeface="Arial"/>
              <a:cs typeface="Arial"/>
              <a:sym typeface="Arial"/>
            </a:endParaRPr>
          </a:p>
          <a:p>
            <a:pPr indent="0" lvl="0" marL="457200" marR="0" rtl="0" algn="just">
              <a:lnSpc>
                <a:spcPct val="150000"/>
              </a:lnSpc>
              <a:spcBef>
                <a:spcPts val="0"/>
              </a:spcBef>
              <a:spcAft>
                <a:spcPts val="0"/>
              </a:spcAft>
              <a:buClr>
                <a:srgbClr val="000000"/>
              </a:buClr>
              <a:buSzPts val="2000"/>
              <a:buFont typeface="Arial"/>
              <a:buNone/>
            </a:pPr>
            <a:r>
              <a:rPr b="0" i="0" lang="en" sz="2000" u="none" cap="none" strike="noStrike">
                <a:solidFill>
                  <a:srgbClr val="4A1E1E"/>
                </a:solidFill>
                <a:latin typeface="Arial"/>
                <a:ea typeface="Arial"/>
                <a:cs typeface="Arial"/>
                <a:sym typeface="Arial"/>
              </a:rPr>
              <a:t>1. container-to-container communications:</a:t>
            </a:r>
            <a:endParaRPr b="0" i="0" sz="2000" u="none" cap="none" strike="noStrike">
              <a:solidFill>
                <a:srgbClr val="4A1E1E"/>
              </a:solidFill>
              <a:latin typeface="Arial"/>
              <a:ea typeface="Arial"/>
              <a:cs typeface="Arial"/>
              <a:sym typeface="Arial"/>
            </a:endParaRPr>
          </a:p>
          <a:p>
            <a:pPr indent="0" lvl="0" marL="457200" marR="0" rtl="0" algn="just">
              <a:lnSpc>
                <a:spcPct val="150000"/>
              </a:lnSpc>
              <a:spcBef>
                <a:spcPts val="0"/>
              </a:spcBef>
              <a:spcAft>
                <a:spcPts val="0"/>
              </a:spcAft>
              <a:buClr>
                <a:srgbClr val="000000"/>
              </a:buClr>
              <a:buSzPts val="2000"/>
              <a:buFont typeface="Arial"/>
              <a:buNone/>
            </a:pPr>
            <a:r>
              <a:rPr b="0" i="0" lang="en" sz="2000" u="none" cap="none" strike="noStrike">
                <a:solidFill>
                  <a:srgbClr val="4A1E1E"/>
                </a:solidFill>
                <a:latin typeface="Arial"/>
                <a:ea typeface="Arial"/>
                <a:cs typeface="Arial"/>
                <a:sym typeface="Arial"/>
              </a:rPr>
              <a:t>2. Pod-to-Pod communications:</a:t>
            </a:r>
            <a:endParaRPr b="0" i="0" sz="2000" u="none" cap="none" strike="noStrike">
              <a:solidFill>
                <a:srgbClr val="4A1E1E"/>
              </a:solidFill>
              <a:latin typeface="Arial"/>
              <a:ea typeface="Arial"/>
              <a:cs typeface="Arial"/>
              <a:sym typeface="Arial"/>
            </a:endParaRPr>
          </a:p>
          <a:p>
            <a:pPr indent="0" lvl="0" marL="457200" marR="0" rtl="0" algn="just">
              <a:lnSpc>
                <a:spcPct val="150000"/>
              </a:lnSpc>
              <a:spcBef>
                <a:spcPts val="0"/>
              </a:spcBef>
              <a:spcAft>
                <a:spcPts val="0"/>
              </a:spcAft>
              <a:buClr>
                <a:srgbClr val="000000"/>
              </a:buClr>
              <a:buSzPts val="2000"/>
              <a:buFont typeface="Arial"/>
              <a:buNone/>
            </a:pPr>
            <a:r>
              <a:rPr b="0" i="0" lang="en" sz="2000" u="none" cap="none" strike="noStrike">
                <a:solidFill>
                  <a:srgbClr val="4A1E1E"/>
                </a:solidFill>
                <a:latin typeface="Arial"/>
                <a:ea typeface="Arial"/>
                <a:cs typeface="Arial"/>
                <a:sym typeface="Arial"/>
              </a:rPr>
              <a:t>3. Pod-to-Service communications: this is covered by services.</a:t>
            </a:r>
            <a:endParaRPr b="0" i="0" sz="2000" u="none" cap="none" strike="noStrike">
              <a:solidFill>
                <a:srgbClr val="4A1E1E"/>
              </a:solidFill>
              <a:latin typeface="Arial"/>
              <a:ea typeface="Arial"/>
              <a:cs typeface="Arial"/>
              <a:sym typeface="Arial"/>
            </a:endParaRPr>
          </a:p>
          <a:p>
            <a:pPr indent="0" lvl="0" marL="457200" marR="0" rtl="0" algn="just">
              <a:lnSpc>
                <a:spcPct val="150000"/>
              </a:lnSpc>
              <a:spcBef>
                <a:spcPts val="0"/>
              </a:spcBef>
              <a:spcAft>
                <a:spcPts val="0"/>
              </a:spcAft>
              <a:buClr>
                <a:srgbClr val="000000"/>
              </a:buClr>
              <a:buSzPts val="2000"/>
              <a:buFont typeface="Arial"/>
              <a:buNone/>
            </a:pPr>
            <a:r>
              <a:rPr b="0" i="0" lang="en" sz="2000" u="none" cap="none" strike="noStrike">
                <a:solidFill>
                  <a:srgbClr val="4A1E1E"/>
                </a:solidFill>
                <a:latin typeface="Arial"/>
                <a:ea typeface="Arial"/>
                <a:cs typeface="Arial"/>
                <a:sym typeface="Arial"/>
              </a:rPr>
              <a:t>4. External-to-Service communications: this is covered by services. </a:t>
            </a:r>
            <a:endParaRPr b="0" i="0" sz="1800" u="none" cap="none" strike="noStrike">
              <a:solidFill>
                <a:srgbClr val="4A1E1E"/>
              </a:solidFill>
              <a:latin typeface="Arial"/>
              <a:ea typeface="Arial"/>
              <a:cs typeface="Arial"/>
              <a:sym typeface="Arial"/>
            </a:endParaRPr>
          </a:p>
          <a:p>
            <a:pPr indent="0" lvl="0" marL="457200" marR="0" rtl="0" algn="just">
              <a:lnSpc>
                <a:spcPct val="150000"/>
              </a:lnSpc>
              <a:spcBef>
                <a:spcPts val="0"/>
              </a:spcBef>
              <a:spcAft>
                <a:spcPts val="0"/>
              </a:spcAft>
              <a:buClr>
                <a:srgbClr val="000000"/>
              </a:buClr>
              <a:buSzPts val="1800"/>
              <a:buFont typeface="Arial"/>
              <a:buNone/>
            </a:pPr>
            <a:r>
              <a:t/>
            </a:r>
            <a:endParaRPr b="0" i="0" sz="1800" u="none" cap="none" strike="noStrike">
              <a:solidFill>
                <a:srgbClr val="4A1E1E"/>
              </a:solidFill>
              <a:latin typeface="Arial"/>
              <a:ea typeface="Arial"/>
              <a:cs typeface="Arial"/>
              <a:sym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sp>
        <p:nvSpPr>
          <p:cNvPr id="443" name="Google Shape;443;g2aa7d7681e9_0_108"/>
          <p:cNvSpPr/>
          <p:nvPr/>
        </p:nvSpPr>
        <p:spPr>
          <a:xfrm>
            <a:off x="0" y="99715"/>
            <a:ext cx="0" cy="257700"/>
          </a:xfrm>
          <a:prstGeom prst="rect">
            <a:avLst/>
          </a:prstGeom>
          <a:solidFill>
            <a:srgbClr val="F8F9FA"/>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444" name="Google Shape;444;g2aa7d7681e9_0_108"/>
          <p:cNvSpPr/>
          <p:nvPr/>
        </p:nvSpPr>
        <p:spPr>
          <a:xfrm>
            <a:off x="0" y="0"/>
            <a:ext cx="771000" cy="6858000"/>
          </a:xfrm>
          <a:prstGeom prst="rect">
            <a:avLst/>
          </a:prstGeom>
          <a:solidFill>
            <a:srgbClr val="24E4B6"/>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45" name="Google Shape;445;g2aa7d7681e9_0_108"/>
          <p:cNvSpPr/>
          <p:nvPr/>
        </p:nvSpPr>
        <p:spPr>
          <a:xfrm>
            <a:off x="771000" y="6763775"/>
            <a:ext cx="11421000" cy="94200"/>
          </a:xfrm>
          <a:prstGeom prst="rect">
            <a:avLst/>
          </a:prstGeom>
          <a:solidFill>
            <a:srgbClr val="24E4B6"/>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446" name="Google Shape;446;g2aa7d7681e9_0_108"/>
          <p:cNvPicPr preferRelativeResize="0"/>
          <p:nvPr/>
        </p:nvPicPr>
        <p:blipFill rotWithShape="1">
          <a:blip r:embed="rId3">
            <a:alphaModFix/>
          </a:blip>
          <a:srcRect b="0" l="0" r="18179" t="9089"/>
          <a:stretch/>
        </p:blipFill>
        <p:spPr>
          <a:xfrm>
            <a:off x="10880650" y="-13225"/>
            <a:ext cx="1311350" cy="1233700"/>
          </a:xfrm>
          <a:prstGeom prst="rect">
            <a:avLst/>
          </a:prstGeom>
          <a:noFill/>
          <a:ln>
            <a:noFill/>
          </a:ln>
        </p:spPr>
      </p:pic>
      <p:sp>
        <p:nvSpPr>
          <p:cNvPr id="447" name="Google Shape;447;g2aa7d7681e9_0_108"/>
          <p:cNvSpPr txBox="1"/>
          <p:nvPr/>
        </p:nvSpPr>
        <p:spPr>
          <a:xfrm>
            <a:off x="699449" y="195600"/>
            <a:ext cx="11492700" cy="708000"/>
          </a:xfrm>
          <a:prstGeom prst="rect">
            <a:avLst/>
          </a:prstGeom>
          <a:noFill/>
          <a:ln>
            <a:noFill/>
          </a:ln>
        </p:spPr>
        <p:txBody>
          <a:bodyPr anchorCtr="0" anchor="b" bIns="45700" lIns="91425" spcFirstLastPara="1" rIns="91425" wrap="square" tIns="45700">
            <a:spAutoFit/>
          </a:bodyPr>
          <a:lstStyle/>
          <a:p>
            <a:pPr indent="0" lvl="0" marL="0" marR="0" rtl="0" algn="ctr">
              <a:lnSpc>
                <a:spcPct val="138000"/>
              </a:lnSpc>
              <a:spcBef>
                <a:spcPts val="0"/>
              </a:spcBef>
              <a:spcAft>
                <a:spcPts val="0"/>
              </a:spcAft>
              <a:buClr>
                <a:schemeClr val="dk1"/>
              </a:buClr>
              <a:buSzPts val="1100"/>
              <a:buFont typeface="Arial"/>
              <a:buNone/>
            </a:pPr>
            <a:r>
              <a:rPr b="1" i="0" lang="en" sz="4000" u="none" cap="none" strike="noStrike">
                <a:solidFill>
                  <a:schemeClr val="dk1"/>
                </a:solidFill>
                <a:latin typeface="Arial"/>
                <a:ea typeface="Arial"/>
                <a:cs typeface="Arial"/>
                <a:sym typeface="Arial"/>
              </a:rPr>
              <a:t>Kubernetes Networking</a:t>
            </a:r>
            <a:endParaRPr b="1" i="0" sz="4000" u="none" cap="none" strike="noStrike">
              <a:solidFill>
                <a:schemeClr val="dk1"/>
              </a:solidFill>
              <a:latin typeface="Arial"/>
              <a:ea typeface="Arial"/>
              <a:cs typeface="Arial"/>
              <a:sym typeface="Arial"/>
            </a:endParaRPr>
          </a:p>
        </p:txBody>
      </p:sp>
      <p:sp>
        <p:nvSpPr>
          <p:cNvPr id="448" name="Google Shape;448;g2aa7d7681e9_0_108"/>
          <p:cNvSpPr txBox="1"/>
          <p:nvPr/>
        </p:nvSpPr>
        <p:spPr>
          <a:xfrm>
            <a:off x="1376200" y="980850"/>
            <a:ext cx="9872700" cy="646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000"/>
              <a:buFont typeface="Arial"/>
              <a:buNone/>
            </a:pPr>
            <a:r>
              <a:rPr b="0" i="0" lang="en" sz="3000" u="none" cap="none" strike="noStrike">
                <a:solidFill>
                  <a:srgbClr val="741B47"/>
                </a:solidFill>
                <a:latin typeface="Arial"/>
                <a:ea typeface="Arial"/>
                <a:cs typeface="Arial"/>
                <a:sym typeface="Arial"/>
              </a:rPr>
              <a:t>Services</a:t>
            </a:r>
            <a:endParaRPr b="0" i="0" sz="2400" u="none" cap="none" strike="noStrike">
              <a:solidFill>
                <a:srgbClr val="741B47"/>
              </a:solidFill>
              <a:latin typeface="Arial"/>
              <a:ea typeface="Arial"/>
              <a:cs typeface="Arial"/>
              <a:sym typeface="Arial"/>
            </a:endParaRPr>
          </a:p>
        </p:txBody>
      </p:sp>
      <p:pic>
        <p:nvPicPr>
          <p:cNvPr id="449" name="Google Shape;449;g2aa7d7681e9_0_108"/>
          <p:cNvPicPr preferRelativeResize="0"/>
          <p:nvPr/>
        </p:nvPicPr>
        <p:blipFill rotWithShape="1">
          <a:blip r:embed="rId4">
            <a:alphaModFix/>
          </a:blip>
          <a:srcRect b="0" l="0" r="0" t="0"/>
          <a:stretch/>
        </p:blipFill>
        <p:spPr>
          <a:xfrm>
            <a:off x="2771775" y="1642938"/>
            <a:ext cx="6648450" cy="43815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 name="Shape 453"/>
        <p:cNvGrpSpPr/>
        <p:nvPr/>
      </p:nvGrpSpPr>
      <p:grpSpPr>
        <a:xfrm>
          <a:off x="0" y="0"/>
          <a:ext cx="0" cy="0"/>
          <a:chOff x="0" y="0"/>
          <a:chExt cx="0" cy="0"/>
        </a:xfrm>
      </p:grpSpPr>
      <p:sp>
        <p:nvSpPr>
          <p:cNvPr id="454" name="Google Shape;454;g2aa7d7681e9_0_120"/>
          <p:cNvSpPr/>
          <p:nvPr/>
        </p:nvSpPr>
        <p:spPr>
          <a:xfrm>
            <a:off x="0" y="99715"/>
            <a:ext cx="0" cy="257700"/>
          </a:xfrm>
          <a:prstGeom prst="rect">
            <a:avLst/>
          </a:prstGeom>
          <a:solidFill>
            <a:srgbClr val="F8F9FA"/>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455" name="Google Shape;455;g2aa7d7681e9_0_120"/>
          <p:cNvSpPr/>
          <p:nvPr/>
        </p:nvSpPr>
        <p:spPr>
          <a:xfrm>
            <a:off x="0" y="0"/>
            <a:ext cx="771000" cy="6858000"/>
          </a:xfrm>
          <a:prstGeom prst="rect">
            <a:avLst/>
          </a:prstGeom>
          <a:solidFill>
            <a:srgbClr val="24E4B6"/>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56" name="Google Shape;456;g2aa7d7681e9_0_120"/>
          <p:cNvSpPr/>
          <p:nvPr/>
        </p:nvSpPr>
        <p:spPr>
          <a:xfrm>
            <a:off x="771000" y="6763775"/>
            <a:ext cx="11421000" cy="94200"/>
          </a:xfrm>
          <a:prstGeom prst="rect">
            <a:avLst/>
          </a:prstGeom>
          <a:solidFill>
            <a:srgbClr val="24E4B6"/>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457" name="Google Shape;457;g2aa7d7681e9_0_120"/>
          <p:cNvPicPr preferRelativeResize="0"/>
          <p:nvPr/>
        </p:nvPicPr>
        <p:blipFill rotWithShape="1">
          <a:blip r:embed="rId3">
            <a:alphaModFix/>
          </a:blip>
          <a:srcRect b="0" l="0" r="18179" t="9089"/>
          <a:stretch/>
        </p:blipFill>
        <p:spPr>
          <a:xfrm>
            <a:off x="10880650" y="-13225"/>
            <a:ext cx="1311350" cy="1233700"/>
          </a:xfrm>
          <a:prstGeom prst="rect">
            <a:avLst/>
          </a:prstGeom>
          <a:noFill/>
          <a:ln>
            <a:noFill/>
          </a:ln>
        </p:spPr>
      </p:pic>
      <p:sp>
        <p:nvSpPr>
          <p:cNvPr id="458" name="Google Shape;458;g2aa7d7681e9_0_120"/>
          <p:cNvSpPr txBox="1"/>
          <p:nvPr/>
        </p:nvSpPr>
        <p:spPr>
          <a:xfrm>
            <a:off x="699449" y="195600"/>
            <a:ext cx="11492700" cy="708000"/>
          </a:xfrm>
          <a:prstGeom prst="rect">
            <a:avLst/>
          </a:prstGeom>
          <a:noFill/>
          <a:ln>
            <a:noFill/>
          </a:ln>
        </p:spPr>
        <p:txBody>
          <a:bodyPr anchorCtr="0" anchor="b" bIns="45700" lIns="91425" spcFirstLastPara="1" rIns="91425" wrap="square" tIns="45700">
            <a:spAutoFit/>
          </a:bodyPr>
          <a:lstStyle/>
          <a:p>
            <a:pPr indent="0" lvl="0" marL="0" marR="0" rtl="0" algn="ctr">
              <a:lnSpc>
                <a:spcPct val="138000"/>
              </a:lnSpc>
              <a:spcBef>
                <a:spcPts val="0"/>
              </a:spcBef>
              <a:spcAft>
                <a:spcPts val="0"/>
              </a:spcAft>
              <a:buClr>
                <a:schemeClr val="dk1"/>
              </a:buClr>
              <a:buSzPts val="1100"/>
              <a:buFont typeface="Arial"/>
              <a:buNone/>
            </a:pPr>
            <a:r>
              <a:rPr b="1" i="0" lang="en" sz="4000" u="none" cap="none" strike="noStrike">
                <a:solidFill>
                  <a:schemeClr val="dk1"/>
                </a:solidFill>
                <a:latin typeface="Arial"/>
                <a:ea typeface="Arial"/>
                <a:cs typeface="Arial"/>
                <a:sym typeface="Arial"/>
              </a:rPr>
              <a:t>Kubernetes Networking</a:t>
            </a:r>
            <a:endParaRPr b="1" i="0" sz="4000" u="none" cap="none" strike="noStrike">
              <a:solidFill>
                <a:schemeClr val="dk1"/>
              </a:solidFill>
              <a:latin typeface="Arial"/>
              <a:ea typeface="Arial"/>
              <a:cs typeface="Arial"/>
              <a:sym typeface="Arial"/>
            </a:endParaRPr>
          </a:p>
        </p:txBody>
      </p:sp>
      <p:sp>
        <p:nvSpPr>
          <p:cNvPr id="459" name="Google Shape;459;g2aa7d7681e9_0_120"/>
          <p:cNvSpPr txBox="1"/>
          <p:nvPr/>
        </p:nvSpPr>
        <p:spPr>
          <a:xfrm>
            <a:off x="1376200" y="980850"/>
            <a:ext cx="9872700" cy="646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000"/>
              <a:buFont typeface="Arial"/>
              <a:buNone/>
            </a:pPr>
            <a:r>
              <a:rPr b="0" i="0" lang="en" sz="3000" u="none" cap="none" strike="noStrike">
                <a:solidFill>
                  <a:srgbClr val="741B47"/>
                </a:solidFill>
                <a:latin typeface="Arial"/>
                <a:ea typeface="Arial"/>
                <a:cs typeface="Arial"/>
                <a:sym typeface="Arial"/>
              </a:rPr>
              <a:t>Services</a:t>
            </a:r>
            <a:endParaRPr b="0" i="0" sz="2400" u="none" cap="none" strike="noStrike">
              <a:solidFill>
                <a:srgbClr val="741B47"/>
              </a:solidFill>
              <a:latin typeface="Arial"/>
              <a:ea typeface="Arial"/>
              <a:cs typeface="Arial"/>
              <a:sym typeface="Arial"/>
            </a:endParaRPr>
          </a:p>
        </p:txBody>
      </p:sp>
      <p:sp>
        <p:nvSpPr>
          <p:cNvPr id="460" name="Google Shape;460;g2aa7d7681e9_0_120"/>
          <p:cNvSpPr txBox="1"/>
          <p:nvPr/>
        </p:nvSpPr>
        <p:spPr>
          <a:xfrm>
            <a:off x="945925" y="1408375"/>
            <a:ext cx="10746900" cy="212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300"/>
              <a:buFont typeface="Arial"/>
              <a:buNone/>
            </a:pPr>
            <a:r>
              <a:rPr b="0" i="0" lang="en" sz="2300" u="none" cap="none" strike="noStrike">
                <a:solidFill>
                  <a:srgbClr val="313131"/>
                </a:solidFill>
                <a:latin typeface="Arial"/>
                <a:ea typeface="Arial"/>
                <a:cs typeface="Arial"/>
                <a:sym typeface="Arial"/>
              </a:rPr>
              <a:t>A </a:t>
            </a:r>
            <a:r>
              <a:rPr b="1" i="0" lang="en" sz="2300" u="none" cap="none" strike="noStrike">
                <a:solidFill>
                  <a:srgbClr val="313131"/>
                </a:solidFill>
                <a:latin typeface="Arial"/>
                <a:ea typeface="Arial"/>
                <a:cs typeface="Arial"/>
                <a:sym typeface="Arial"/>
              </a:rPr>
              <a:t>Service </a:t>
            </a:r>
            <a:r>
              <a:rPr b="0" i="0" lang="en" sz="2300" u="none" cap="none" strike="noStrike">
                <a:solidFill>
                  <a:srgbClr val="313131"/>
                </a:solidFill>
                <a:latin typeface="Arial"/>
                <a:ea typeface="Arial"/>
                <a:cs typeface="Arial"/>
                <a:sym typeface="Arial"/>
              </a:rPr>
              <a:t>offers a single </a:t>
            </a:r>
            <a:r>
              <a:rPr b="1" i="0" lang="en" sz="2300" u="none" cap="none" strike="noStrike">
                <a:solidFill>
                  <a:srgbClr val="313131"/>
                </a:solidFill>
                <a:latin typeface="Arial"/>
                <a:ea typeface="Arial"/>
                <a:cs typeface="Arial"/>
                <a:sym typeface="Arial"/>
              </a:rPr>
              <a:t>DNS entry</a:t>
            </a:r>
            <a:r>
              <a:rPr b="0" i="0" lang="en" sz="2300" u="none" cap="none" strike="noStrike">
                <a:solidFill>
                  <a:srgbClr val="313131"/>
                </a:solidFill>
                <a:latin typeface="Arial"/>
                <a:ea typeface="Arial"/>
                <a:cs typeface="Arial"/>
                <a:sym typeface="Arial"/>
              </a:rPr>
              <a:t> for a containerized application managed by the Kubernetes cluster</a:t>
            </a:r>
            <a:br>
              <a:rPr b="0" i="0" lang="en" sz="2300" u="none" cap="none" strike="noStrike">
                <a:solidFill>
                  <a:srgbClr val="313131"/>
                </a:solidFill>
                <a:latin typeface="Arial"/>
                <a:ea typeface="Arial"/>
                <a:cs typeface="Arial"/>
                <a:sym typeface="Arial"/>
              </a:rPr>
            </a:br>
            <a:endParaRPr b="0" i="0" sz="11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300"/>
              <a:buFont typeface="Arial"/>
              <a:buNone/>
            </a:pPr>
            <a:r>
              <a:rPr b="0" i="0" lang="en" sz="2300" u="none" cap="none" strike="noStrike">
                <a:solidFill>
                  <a:srgbClr val="313131"/>
                </a:solidFill>
                <a:latin typeface="Arial"/>
                <a:ea typeface="Arial"/>
                <a:cs typeface="Arial"/>
                <a:sym typeface="Arial"/>
              </a:rPr>
              <a:t>The Service is associated with the Pods, and provides them with a stable IP, DNS and port. It also loadbalances requests across the Pods. </a:t>
            </a:r>
            <a:endParaRPr b="0" i="0" sz="2000" u="none" cap="none" strike="noStrike">
              <a:solidFill>
                <a:srgbClr val="4A1E1E"/>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300"/>
              <a:buFont typeface="Arial"/>
              <a:buNone/>
            </a:pPr>
            <a:r>
              <a:t/>
            </a:r>
            <a:endParaRPr b="0" i="0" sz="2300" u="none" cap="none" strike="noStrike">
              <a:solidFill>
                <a:srgbClr val="313131"/>
              </a:solidFill>
              <a:latin typeface="Arial"/>
              <a:ea typeface="Arial"/>
              <a:cs typeface="Arial"/>
              <a:sym typeface="Arial"/>
            </a:endParaRPr>
          </a:p>
        </p:txBody>
      </p:sp>
      <p:pic>
        <p:nvPicPr>
          <p:cNvPr id="461" name="Google Shape;461;g2aa7d7681e9_0_120"/>
          <p:cNvPicPr preferRelativeResize="0"/>
          <p:nvPr/>
        </p:nvPicPr>
        <p:blipFill rotWithShape="1">
          <a:blip r:embed="rId4">
            <a:alphaModFix/>
          </a:blip>
          <a:srcRect b="0" l="0" r="0" t="0"/>
          <a:stretch/>
        </p:blipFill>
        <p:spPr>
          <a:xfrm>
            <a:off x="2451638" y="3042150"/>
            <a:ext cx="7551478" cy="37006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 name="Shape 465"/>
        <p:cNvGrpSpPr/>
        <p:nvPr/>
      </p:nvGrpSpPr>
      <p:grpSpPr>
        <a:xfrm>
          <a:off x="0" y="0"/>
          <a:ext cx="0" cy="0"/>
          <a:chOff x="0" y="0"/>
          <a:chExt cx="0" cy="0"/>
        </a:xfrm>
      </p:grpSpPr>
      <p:sp>
        <p:nvSpPr>
          <p:cNvPr id="466" name="Google Shape;466;g2aa7d7681e9_0_136"/>
          <p:cNvSpPr/>
          <p:nvPr/>
        </p:nvSpPr>
        <p:spPr>
          <a:xfrm>
            <a:off x="0" y="99715"/>
            <a:ext cx="0" cy="257700"/>
          </a:xfrm>
          <a:prstGeom prst="rect">
            <a:avLst/>
          </a:prstGeom>
          <a:solidFill>
            <a:srgbClr val="F8F9FA"/>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467" name="Google Shape;467;g2aa7d7681e9_0_136"/>
          <p:cNvSpPr/>
          <p:nvPr/>
        </p:nvSpPr>
        <p:spPr>
          <a:xfrm>
            <a:off x="0" y="0"/>
            <a:ext cx="771000" cy="6858000"/>
          </a:xfrm>
          <a:prstGeom prst="rect">
            <a:avLst/>
          </a:prstGeom>
          <a:solidFill>
            <a:srgbClr val="24E4B6"/>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68" name="Google Shape;468;g2aa7d7681e9_0_136"/>
          <p:cNvSpPr/>
          <p:nvPr/>
        </p:nvSpPr>
        <p:spPr>
          <a:xfrm>
            <a:off x="771000" y="6763775"/>
            <a:ext cx="11421000" cy="94200"/>
          </a:xfrm>
          <a:prstGeom prst="rect">
            <a:avLst/>
          </a:prstGeom>
          <a:solidFill>
            <a:srgbClr val="24E4B6"/>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469" name="Google Shape;469;g2aa7d7681e9_0_136"/>
          <p:cNvPicPr preferRelativeResize="0"/>
          <p:nvPr/>
        </p:nvPicPr>
        <p:blipFill rotWithShape="1">
          <a:blip r:embed="rId3">
            <a:alphaModFix/>
          </a:blip>
          <a:srcRect b="0" l="0" r="18179" t="9089"/>
          <a:stretch/>
        </p:blipFill>
        <p:spPr>
          <a:xfrm>
            <a:off x="10880650" y="-13225"/>
            <a:ext cx="1311350" cy="1233700"/>
          </a:xfrm>
          <a:prstGeom prst="rect">
            <a:avLst/>
          </a:prstGeom>
          <a:noFill/>
          <a:ln>
            <a:noFill/>
          </a:ln>
        </p:spPr>
      </p:pic>
      <p:sp>
        <p:nvSpPr>
          <p:cNvPr id="470" name="Google Shape;470;g2aa7d7681e9_0_136"/>
          <p:cNvSpPr txBox="1"/>
          <p:nvPr/>
        </p:nvSpPr>
        <p:spPr>
          <a:xfrm>
            <a:off x="699449" y="195600"/>
            <a:ext cx="11492700" cy="708000"/>
          </a:xfrm>
          <a:prstGeom prst="rect">
            <a:avLst/>
          </a:prstGeom>
          <a:noFill/>
          <a:ln>
            <a:noFill/>
          </a:ln>
        </p:spPr>
        <p:txBody>
          <a:bodyPr anchorCtr="0" anchor="b" bIns="45700" lIns="91425" spcFirstLastPara="1" rIns="91425" wrap="square" tIns="45700">
            <a:spAutoFit/>
          </a:bodyPr>
          <a:lstStyle/>
          <a:p>
            <a:pPr indent="0" lvl="0" marL="0" marR="0" rtl="0" algn="ctr">
              <a:lnSpc>
                <a:spcPct val="138000"/>
              </a:lnSpc>
              <a:spcBef>
                <a:spcPts val="0"/>
              </a:spcBef>
              <a:spcAft>
                <a:spcPts val="0"/>
              </a:spcAft>
              <a:buClr>
                <a:schemeClr val="dk1"/>
              </a:buClr>
              <a:buSzPts val="1100"/>
              <a:buFont typeface="Arial"/>
              <a:buNone/>
            </a:pPr>
            <a:r>
              <a:rPr b="1" i="0" lang="en" sz="4000" u="none" cap="none" strike="noStrike">
                <a:solidFill>
                  <a:schemeClr val="dk1"/>
                </a:solidFill>
                <a:latin typeface="Arial"/>
                <a:ea typeface="Arial"/>
                <a:cs typeface="Arial"/>
                <a:sym typeface="Arial"/>
              </a:rPr>
              <a:t>Kubernetes Networking</a:t>
            </a:r>
            <a:endParaRPr b="1" i="0" sz="4000" u="none" cap="none" strike="noStrike">
              <a:solidFill>
                <a:schemeClr val="dk1"/>
              </a:solidFill>
              <a:latin typeface="Arial"/>
              <a:ea typeface="Arial"/>
              <a:cs typeface="Arial"/>
              <a:sym typeface="Arial"/>
            </a:endParaRPr>
          </a:p>
        </p:txBody>
      </p:sp>
      <p:sp>
        <p:nvSpPr>
          <p:cNvPr id="471" name="Google Shape;471;g2aa7d7681e9_0_136"/>
          <p:cNvSpPr txBox="1"/>
          <p:nvPr/>
        </p:nvSpPr>
        <p:spPr>
          <a:xfrm>
            <a:off x="1376200" y="980850"/>
            <a:ext cx="9872700" cy="646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000"/>
              <a:buFont typeface="Arial"/>
              <a:buNone/>
            </a:pPr>
            <a:r>
              <a:rPr b="0" i="0" lang="en" sz="3000" u="none" cap="none" strike="noStrike">
                <a:solidFill>
                  <a:srgbClr val="741B47"/>
                </a:solidFill>
                <a:latin typeface="Arial"/>
                <a:ea typeface="Arial"/>
                <a:cs typeface="Arial"/>
                <a:sym typeface="Arial"/>
              </a:rPr>
              <a:t>Services</a:t>
            </a:r>
            <a:endParaRPr b="0" i="0" sz="2400" u="none" cap="none" strike="noStrike">
              <a:solidFill>
                <a:srgbClr val="741B47"/>
              </a:solidFill>
              <a:latin typeface="Arial"/>
              <a:ea typeface="Arial"/>
              <a:cs typeface="Arial"/>
              <a:sym typeface="Arial"/>
            </a:endParaRPr>
          </a:p>
        </p:txBody>
      </p:sp>
      <p:pic>
        <p:nvPicPr>
          <p:cNvPr id="472" name="Google Shape;472;g2aa7d7681e9_0_136"/>
          <p:cNvPicPr preferRelativeResize="0"/>
          <p:nvPr/>
        </p:nvPicPr>
        <p:blipFill rotWithShape="1">
          <a:blip r:embed="rId4">
            <a:alphaModFix/>
          </a:blip>
          <a:srcRect b="0" l="0" r="0" t="0"/>
          <a:stretch/>
        </p:blipFill>
        <p:spPr>
          <a:xfrm>
            <a:off x="1731150" y="2048700"/>
            <a:ext cx="9429300" cy="46021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 name="Shape 476"/>
        <p:cNvGrpSpPr/>
        <p:nvPr/>
      </p:nvGrpSpPr>
      <p:grpSpPr>
        <a:xfrm>
          <a:off x="0" y="0"/>
          <a:ext cx="0" cy="0"/>
          <a:chOff x="0" y="0"/>
          <a:chExt cx="0" cy="0"/>
        </a:xfrm>
      </p:grpSpPr>
      <p:sp>
        <p:nvSpPr>
          <p:cNvPr id="477" name="Google Shape;477;g2aa7d7681e9_0_150"/>
          <p:cNvSpPr/>
          <p:nvPr/>
        </p:nvSpPr>
        <p:spPr>
          <a:xfrm>
            <a:off x="0" y="99715"/>
            <a:ext cx="0" cy="257700"/>
          </a:xfrm>
          <a:prstGeom prst="rect">
            <a:avLst/>
          </a:prstGeom>
          <a:solidFill>
            <a:srgbClr val="F8F9FA"/>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478" name="Google Shape;478;g2aa7d7681e9_0_150"/>
          <p:cNvSpPr/>
          <p:nvPr/>
        </p:nvSpPr>
        <p:spPr>
          <a:xfrm>
            <a:off x="0" y="0"/>
            <a:ext cx="771000" cy="6858000"/>
          </a:xfrm>
          <a:prstGeom prst="rect">
            <a:avLst/>
          </a:prstGeom>
          <a:solidFill>
            <a:srgbClr val="24E4B6"/>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79" name="Google Shape;479;g2aa7d7681e9_0_150"/>
          <p:cNvSpPr/>
          <p:nvPr/>
        </p:nvSpPr>
        <p:spPr>
          <a:xfrm>
            <a:off x="771000" y="6763775"/>
            <a:ext cx="11421000" cy="94200"/>
          </a:xfrm>
          <a:prstGeom prst="rect">
            <a:avLst/>
          </a:prstGeom>
          <a:solidFill>
            <a:srgbClr val="24E4B6"/>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480" name="Google Shape;480;g2aa7d7681e9_0_150"/>
          <p:cNvPicPr preferRelativeResize="0"/>
          <p:nvPr/>
        </p:nvPicPr>
        <p:blipFill rotWithShape="1">
          <a:blip r:embed="rId3">
            <a:alphaModFix/>
          </a:blip>
          <a:srcRect b="0" l="0" r="18179" t="9089"/>
          <a:stretch/>
        </p:blipFill>
        <p:spPr>
          <a:xfrm>
            <a:off x="10880650" y="-13225"/>
            <a:ext cx="1311350" cy="1233700"/>
          </a:xfrm>
          <a:prstGeom prst="rect">
            <a:avLst/>
          </a:prstGeom>
          <a:noFill/>
          <a:ln>
            <a:noFill/>
          </a:ln>
        </p:spPr>
      </p:pic>
      <p:sp>
        <p:nvSpPr>
          <p:cNvPr id="481" name="Google Shape;481;g2aa7d7681e9_0_150"/>
          <p:cNvSpPr txBox="1"/>
          <p:nvPr/>
        </p:nvSpPr>
        <p:spPr>
          <a:xfrm>
            <a:off x="699449" y="195600"/>
            <a:ext cx="11492700" cy="708000"/>
          </a:xfrm>
          <a:prstGeom prst="rect">
            <a:avLst/>
          </a:prstGeom>
          <a:noFill/>
          <a:ln>
            <a:noFill/>
          </a:ln>
        </p:spPr>
        <p:txBody>
          <a:bodyPr anchorCtr="0" anchor="b" bIns="45700" lIns="91425" spcFirstLastPara="1" rIns="91425" wrap="square" tIns="45700">
            <a:spAutoFit/>
          </a:bodyPr>
          <a:lstStyle/>
          <a:p>
            <a:pPr indent="0" lvl="0" marL="0" marR="0" rtl="0" algn="ctr">
              <a:lnSpc>
                <a:spcPct val="138000"/>
              </a:lnSpc>
              <a:spcBef>
                <a:spcPts val="0"/>
              </a:spcBef>
              <a:spcAft>
                <a:spcPts val="0"/>
              </a:spcAft>
              <a:buClr>
                <a:schemeClr val="dk1"/>
              </a:buClr>
              <a:buSzPts val="1100"/>
              <a:buFont typeface="Arial"/>
              <a:buNone/>
            </a:pPr>
            <a:r>
              <a:rPr b="1" i="0" lang="en" sz="4000" u="none" cap="none" strike="noStrike">
                <a:solidFill>
                  <a:schemeClr val="dk1"/>
                </a:solidFill>
                <a:latin typeface="Arial"/>
                <a:ea typeface="Arial"/>
                <a:cs typeface="Arial"/>
                <a:sym typeface="Arial"/>
              </a:rPr>
              <a:t>Kubernetes Networking</a:t>
            </a:r>
            <a:endParaRPr b="1" i="0" sz="4000" u="none" cap="none" strike="noStrike">
              <a:solidFill>
                <a:schemeClr val="dk1"/>
              </a:solidFill>
              <a:latin typeface="Arial"/>
              <a:ea typeface="Arial"/>
              <a:cs typeface="Arial"/>
              <a:sym typeface="Arial"/>
            </a:endParaRPr>
          </a:p>
        </p:txBody>
      </p:sp>
      <p:sp>
        <p:nvSpPr>
          <p:cNvPr id="482" name="Google Shape;482;g2aa7d7681e9_0_150"/>
          <p:cNvSpPr txBox="1"/>
          <p:nvPr/>
        </p:nvSpPr>
        <p:spPr>
          <a:xfrm>
            <a:off x="1376200" y="980850"/>
            <a:ext cx="9872700" cy="646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000"/>
              <a:buFont typeface="Arial"/>
              <a:buNone/>
            </a:pPr>
            <a:r>
              <a:rPr b="0" i="0" lang="en" sz="3000" u="none" cap="none" strike="noStrike">
                <a:solidFill>
                  <a:srgbClr val="741B47"/>
                </a:solidFill>
                <a:latin typeface="Arial"/>
                <a:ea typeface="Arial"/>
                <a:cs typeface="Arial"/>
                <a:sym typeface="Arial"/>
              </a:rPr>
              <a:t>Services</a:t>
            </a:r>
            <a:endParaRPr b="0" i="0" sz="2400" u="none" cap="none" strike="noStrike">
              <a:solidFill>
                <a:srgbClr val="741B47"/>
              </a:solidFill>
              <a:latin typeface="Arial"/>
              <a:ea typeface="Arial"/>
              <a:cs typeface="Arial"/>
              <a:sym typeface="Arial"/>
            </a:endParaRPr>
          </a:p>
        </p:txBody>
      </p:sp>
      <p:pic>
        <p:nvPicPr>
          <p:cNvPr id="483" name="Google Shape;483;g2aa7d7681e9_0_150"/>
          <p:cNvPicPr preferRelativeResize="0"/>
          <p:nvPr/>
        </p:nvPicPr>
        <p:blipFill rotWithShape="1">
          <a:blip r:embed="rId4">
            <a:alphaModFix/>
          </a:blip>
          <a:srcRect b="0" l="0" r="0" t="0"/>
          <a:stretch/>
        </p:blipFill>
        <p:spPr>
          <a:xfrm>
            <a:off x="1609200" y="1627350"/>
            <a:ext cx="9239132" cy="483162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 name="Shape 487"/>
        <p:cNvGrpSpPr/>
        <p:nvPr/>
      </p:nvGrpSpPr>
      <p:grpSpPr>
        <a:xfrm>
          <a:off x="0" y="0"/>
          <a:ext cx="0" cy="0"/>
          <a:chOff x="0" y="0"/>
          <a:chExt cx="0" cy="0"/>
        </a:xfrm>
      </p:grpSpPr>
      <p:sp>
        <p:nvSpPr>
          <p:cNvPr id="488" name="Google Shape;488;g2aa7d7681e9_0_161"/>
          <p:cNvSpPr/>
          <p:nvPr/>
        </p:nvSpPr>
        <p:spPr>
          <a:xfrm>
            <a:off x="0" y="99715"/>
            <a:ext cx="0" cy="257700"/>
          </a:xfrm>
          <a:prstGeom prst="rect">
            <a:avLst/>
          </a:prstGeom>
          <a:solidFill>
            <a:srgbClr val="F8F9FA"/>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489" name="Google Shape;489;g2aa7d7681e9_0_161"/>
          <p:cNvSpPr/>
          <p:nvPr/>
        </p:nvSpPr>
        <p:spPr>
          <a:xfrm>
            <a:off x="0" y="0"/>
            <a:ext cx="771000" cy="6858000"/>
          </a:xfrm>
          <a:prstGeom prst="rect">
            <a:avLst/>
          </a:prstGeom>
          <a:solidFill>
            <a:srgbClr val="24E4B6"/>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90" name="Google Shape;490;g2aa7d7681e9_0_161"/>
          <p:cNvSpPr/>
          <p:nvPr/>
        </p:nvSpPr>
        <p:spPr>
          <a:xfrm>
            <a:off x="771000" y="6763775"/>
            <a:ext cx="11421000" cy="94200"/>
          </a:xfrm>
          <a:prstGeom prst="rect">
            <a:avLst/>
          </a:prstGeom>
          <a:solidFill>
            <a:srgbClr val="24E4B6"/>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491" name="Google Shape;491;g2aa7d7681e9_0_161"/>
          <p:cNvPicPr preferRelativeResize="0"/>
          <p:nvPr/>
        </p:nvPicPr>
        <p:blipFill rotWithShape="1">
          <a:blip r:embed="rId3">
            <a:alphaModFix/>
          </a:blip>
          <a:srcRect b="0" l="0" r="18179" t="9089"/>
          <a:stretch/>
        </p:blipFill>
        <p:spPr>
          <a:xfrm>
            <a:off x="10880650" y="-13225"/>
            <a:ext cx="1311350" cy="1233700"/>
          </a:xfrm>
          <a:prstGeom prst="rect">
            <a:avLst/>
          </a:prstGeom>
          <a:noFill/>
          <a:ln>
            <a:noFill/>
          </a:ln>
        </p:spPr>
      </p:pic>
      <p:sp>
        <p:nvSpPr>
          <p:cNvPr id="492" name="Google Shape;492;g2aa7d7681e9_0_161"/>
          <p:cNvSpPr txBox="1"/>
          <p:nvPr/>
        </p:nvSpPr>
        <p:spPr>
          <a:xfrm>
            <a:off x="699449" y="195600"/>
            <a:ext cx="11492700" cy="708000"/>
          </a:xfrm>
          <a:prstGeom prst="rect">
            <a:avLst/>
          </a:prstGeom>
          <a:noFill/>
          <a:ln>
            <a:noFill/>
          </a:ln>
        </p:spPr>
        <p:txBody>
          <a:bodyPr anchorCtr="0" anchor="b" bIns="45700" lIns="91425" spcFirstLastPara="1" rIns="91425" wrap="square" tIns="45700">
            <a:spAutoFit/>
          </a:bodyPr>
          <a:lstStyle/>
          <a:p>
            <a:pPr indent="0" lvl="0" marL="0" marR="0" rtl="0" algn="ctr">
              <a:lnSpc>
                <a:spcPct val="138000"/>
              </a:lnSpc>
              <a:spcBef>
                <a:spcPts val="0"/>
              </a:spcBef>
              <a:spcAft>
                <a:spcPts val="0"/>
              </a:spcAft>
              <a:buClr>
                <a:schemeClr val="dk1"/>
              </a:buClr>
              <a:buSzPts val="1100"/>
              <a:buFont typeface="Arial"/>
              <a:buNone/>
            </a:pPr>
            <a:r>
              <a:rPr b="1" i="0" lang="en" sz="4000" u="none" cap="none" strike="noStrike">
                <a:solidFill>
                  <a:schemeClr val="dk1"/>
                </a:solidFill>
                <a:latin typeface="Arial"/>
                <a:ea typeface="Arial"/>
                <a:cs typeface="Arial"/>
                <a:sym typeface="Arial"/>
              </a:rPr>
              <a:t>Kubernetes Networking</a:t>
            </a:r>
            <a:endParaRPr b="1" i="0" sz="4000" u="none" cap="none" strike="noStrike">
              <a:solidFill>
                <a:schemeClr val="dk1"/>
              </a:solidFill>
              <a:latin typeface="Arial"/>
              <a:ea typeface="Arial"/>
              <a:cs typeface="Arial"/>
              <a:sym typeface="Arial"/>
            </a:endParaRPr>
          </a:p>
        </p:txBody>
      </p:sp>
      <p:sp>
        <p:nvSpPr>
          <p:cNvPr id="493" name="Google Shape;493;g2aa7d7681e9_0_161"/>
          <p:cNvSpPr txBox="1"/>
          <p:nvPr/>
        </p:nvSpPr>
        <p:spPr>
          <a:xfrm>
            <a:off x="1376200" y="980850"/>
            <a:ext cx="9872700" cy="646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000"/>
              <a:buFont typeface="Arial"/>
              <a:buNone/>
            </a:pPr>
            <a:r>
              <a:rPr b="0" i="0" lang="en" sz="3000" u="none" cap="none" strike="noStrike">
                <a:solidFill>
                  <a:srgbClr val="741B47"/>
                </a:solidFill>
                <a:latin typeface="Arial"/>
                <a:ea typeface="Arial"/>
                <a:cs typeface="Arial"/>
                <a:sym typeface="Arial"/>
              </a:rPr>
              <a:t>Services Discovery</a:t>
            </a:r>
            <a:endParaRPr b="0" i="0" sz="2400" u="none" cap="none" strike="noStrike">
              <a:solidFill>
                <a:srgbClr val="741B47"/>
              </a:solidFill>
              <a:latin typeface="Arial"/>
              <a:ea typeface="Arial"/>
              <a:cs typeface="Arial"/>
              <a:sym typeface="Arial"/>
            </a:endParaRPr>
          </a:p>
        </p:txBody>
      </p:sp>
      <p:sp>
        <p:nvSpPr>
          <p:cNvPr id="494" name="Google Shape;494;g2aa7d7681e9_0_161"/>
          <p:cNvSpPr txBox="1"/>
          <p:nvPr/>
        </p:nvSpPr>
        <p:spPr>
          <a:xfrm>
            <a:off x="1011625" y="1697400"/>
            <a:ext cx="11088300" cy="477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900"/>
              <a:buFont typeface="Arial"/>
              <a:buNone/>
            </a:pPr>
            <a:r>
              <a:rPr b="0" i="0" lang="en" sz="1900" u="none" cap="none" strike="noStrike">
                <a:solidFill>
                  <a:srgbClr val="313131"/>
                </a:solidFill>
                <a:latin typeface="Arial"/>
                <a:ea typeface="Arial"/>
                <a:cs typeface="Arial"/>
                <a:sym typeface="Arial"/>
              </a:rPr>
              <a:t>Kubernetes has an add-on for </a:t>
            </a:r>
            <a:r>
              <a:rPr b="1" i="0" lang="en" sz="1900" u="none" cap="none" strike="noStrike">
                <a:solidFill>
                  <a:srgbClr val="0075B4"/>
                </a:solidFill>
                <a:latin typeface="Arial"/>
                <a:ea typeface="Arial"/>
                <a:cs typeface="Arial"/>
                <a:sym typeface="Arial"/>
              </a:rPr>
              <a:t>DNS</a:t>
            </a:r>
            <a:r>
              <a:rPr b="0" i="0" lang="en" sz="1900" u="none" cap="none" strike="noStrike">
                <a:solidFill>
                  <a:srgbClr val="313131"/>
                </a:solidFill>
                <a:latin typeface="Arial"/>
                <a:ea typeface="Arial"/>
                <a:cs typeface="Arial"/>
                <a:sym typeface="Arial"/>
              </a:rPr>
              <a:t>, which creates a DNS record for each Service and its format is </a:t>
            </a:r>
            <a:endParaRPr b="0" i="0" sz="1900" u="none" cap="none" strike="noStrike">
              <a:solidFill>
                <a:srgbClr val="313131"/>
              </a:solidFill>
              <a:latin typeface="Arial"/>
              <a:ea typeface="Arial"/>
              <a:cs typeface="Arial"/>
              <a:sym typeface="Arial"/>
            </a:endParaRPr>
          </a:p>
        </p:txBody>
      </p:sp>
      <p:pic>
        <p:nvPicPr>
          <p:cNvPr id="495" name="Google Shape;495;g2aa7d7681e9_0_161"/>
          <p:cNvPicPr preferRelativeResize="0"/>
          <p:nvPr/>
        </p:nvPicPr>
        <p:blipFill rotWithShape="1">
          <a:blip r:embed="rId4">
            <a:alphaModFix/>
          </a:blip>
          <a:srcRect b="0" l="0" r="0" t="0"/>
          <a:stretch/>
        </p:blipFill>
        <p:spPr>
          <a:xfrm>
            <a:off x="2407975" y="2625450"/>
            <a:ext cx="7859750" cy="199647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9" name="Shape 499"/>
        <p:cNvGrpSpPr/>
        <p:nvPr/>
      </p:nvGrpSpPr>
      <p:grpSpPr>
        <a:xfrm>
          <a:off x="0" y="0"/>
          <a:ext cx="0" cy="0"/>
          <a:chOff x="0" y="0"/>
          <a:chExt cx="0" cy="0"/>
        </a:xfrm>
      </p:grpSpPr>
      <p:sp>
        <p:nvSpPr>
          <p:cNvPr id="500" name="Google Shape;500;g2aa7d7681e9_0_176"/>
          <p:cNvSpPr/>
          <p:nvPr/>
        </p:nvSpPr>
        <p:spPr>
          <a:xfrm>
            <a:off x="0" y="99715"/>
            <a:ext cx="0" cy="257700"/>
          </a:xfrm>
          <a:prstGeom prst="rect">
            <a:avLst/>
          </a:prstGeom>
          <a:solidFill>
            <a:srgbClr val="F8F9FA"/>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501" name="Google Shape;501;g2aa7d7681e9_0_176"/>
          <p:cNvSpPr/>
          <p:nvPr/>
        </p:nvSpPr>
        <p:spPr>
          <a:xfrm>
            <a:off x="0" y="0"/>
            <a:ext cx="771000" cy="6858000"/>
          </a:xfrm>
          <a:prstGeom prst="rect">
            <a:avLst/>
          </a:prstGeom>
          <a:solidFill>
            <a:srgbClr val="24E4B6"/>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02" name="Google Shape;502;g2aa7d7681e9_0_176"/>
          <p:cNvSpPr/>
          <p:nvPr/>
        </p:nvSpPr>
        <p:spPr>
          <a:xfrm>
            <a:off x="771000" y="6763775"/>
            <a:ext cx="11421000" cy="94200"/>
          </a:xfrm>
          <a:prstGeom prst="rect">
            <a:avLst/>
          </a:prstGeom>
          <a:solidFill>
            <a:srgbClr val="24E4B6"/>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503" name="Google Shape;503;g2aa7d7681e9_0_176"/>
          <p:cNvPicPr preferRelativeResize="0"/>
          <p:nvPr/>
        </p:nvPicPr>
        <p:blipFill rotWithShape="1">
          <a:blip r:embed="rId3">
            <a:alphaModFix/>
          </a:blip>
          <a:srcRect b="0" l="0" r="18179" t="9089"/>
          <a:stretch/>
        </p:blipFill>
        <p:spPr>
          <a:xfrm>
            <a:off x="10880650" y="-13225"/>
            <a:ext cx="1311350" cy="1233700"/>
          </a:xfrm>
          <a:prstGeom prst="rect">
            <a:avLst/>
          </a:prstGeom>
          <a:noFill/>
          <a:ln>
            <a:noFill/>
          </a:ln>
        </p:spPr>
      </p:pic>
      <p:sp>
        <p:nvSpPr>
          <p:cNvPr id="504" name="Google Shape;504;g2aa7d7681e9_0_176"/>
          <p:cNvSpPr txBox="1"/>
          <p:nvPr/>
        </p:nvSpPr>
        <p:spPr>
          <a:xfrm>
            <a:off x="699449" y="195600"/>
            <a:ext cx="11492700" cy="708000"/>
          </a:xfrm>
          <a:prstGeom prst="rect">
            <a:avLst/>
          </a:prstGeom>
          <a:noFill/>
          <a:ln>
            <a:noFill/>
          </a:ln>
        </p:spPr>
        <p:txBody>
          <a:bodyPr anchorCtr="0" anchor="b" bIns="45700" lIns="91425" spcFirstLastPara="1" rIns="91425" wrap="square" tIns="45700">
            <a:spAutoFit/>
          </a:bodyPr>
          <a:lstStyle/>
          <a:p>
            <a:pPr indent="0" lvl="0" marL="0" marR="0" rtl="0" algn="ctr">
              <a:lnSpc>
                <a:spcPct val="138000"/>
              </a:lnSpc>
              <a:spcBef>
                <a:spcPts val="0"/>
              </a:spcBef>
              <a:spcAft>
                <a:spcPts val="0"/>
              </a:spcAft>
              <a:buClr>
                <a:schemeClr val="dk1"/>
              </a:buClr>
              <a:buSzPts val="1100"/>
              <a:buFont typeface="Arial"/>
              <a:buNone/>
            </a:pPr>
            <a:r>
              <a:rPr b="1" i="0" lang="en" sz="4000" u="none" cap="none" strike="noStrike">
                <a:solidFill>
                  <a:schemeClr val="dk1"/>
                </a:solidFill>
                <a:latin typeface="Arial"/>
                <a:ea typeface="Arial"/>
                <a:cs typeface="Arial"/>
                <a:sym typeface="Arial"/>
              </a:rPr>
              <a:t>Kubernetes Networking</a:t>
            </a:r>
            <a:endParaRPr b="1" i="0" sz="4000" u="none" cap="none" strike="noStrike">
              <a:solidFill>
                <a:schemeClr val="dk1"/>
              </a:solidFill>
              <a:latin typeface="Arial"/>
              <a:ea typeface="Arial"/>
              <a:cs typeface="Arial"/>
              <a:sym typeface="Arial"/>
            </a:endParaRPr>
          </a:p>
        </p:txBody>
      </p:sp>
      <p:sp>
        <p:nvSpPr>
          <p:cNvPr id="505" name="Google Shape;505;g2aa7d7681e9_0_176"/>
          <p:cNvSpPr txBox="1"/>
          <p:nvPr/>
        </p:nvSpPr>
        <p:spPr>
          <a:xfrm>
            <a:off x="1376200" y="980850"/>
            <a:ext cx="9872700" cy="646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000"/>
              <a:buFont typeface="Arial"/>
              <a:buNone/>
            </a:pPr>
            <a:r>
              <a:rPr b="0" i="0" lang="en" sz="3000" u="none" cap="none" strike="noStrike">
                <a:solidFill>
                  <a:srgbClr val="741B47"/>
                </a:solidFill>
                <a:latin typeface="Arial"/>
                <a:ea typeface="Arial"/>
                <a:cs typeface="Arial"/>
                <a:sym typeface="Arial"/>
              </a:rPr>
              <a:t>Services Discovery</a:t>
            </a:r>
            <a:endParaRPr b="0" i="0" sz="2400" u="none" cap="none" strike="noStrike">
              <a:solidFill>
                <a:srgbClr val="741B47"/>
              </a:solidFill>
              <a:latin typeface="Arial"/>
              <a:ea typeface="Arial"/>
              <a:cs typeface="Arial"/>
              <a:sym typeface="Arial"/>
            </a:endParaRPr>
          </a:p>
        </p:txBody>
      </p:sp>
      <p:pic>
        <p:nvPicPr>
          <p:cNvPr id="506" name="Google Shape;506;g2aa7d7681e9_0_176"/>
          <p:cNvPicPr preferRelativeResize="0"/>
          <p:nvPr/>
        </p:nvPicPr>
        <p:blipFill rotWithShape="1">
          <a:blip r:embed="rId4">
            <a:alphaModFix/>
          </a:blip>
          <a:srcRect b="0" l="0" r="0" t="0"/>
          <a:stretch/>
        </p:blipFill>
        <p:spPr>
          <a:xfrm>
            <a:off x="2226675" y="1892300"/>
            <a:ext cx="8192924" cy="4566675"/>
          </a:xfrm>
          <a:prstGeom prst="rect">
            <a:avLst/>
          </a:prstGeom>
          <a:noFill/>
          <a:ln>
            <a:noFill/>
          </a:ln>
        </p:spPr>
      </p:pic>
      <p:sp>
        <p:nvSpPr>
          <p:cNvPr id="507" name="Google Shape;507;g2aa7d7681e9_0_176"/>
          <p:cNvSpPr/>
          <p:nvPr/>
        </p:nvSpPr>
        <p:spPr>
          <a:xfrm>
            <a:off x="0" y="0"/>
            <a:ext cx="771000" cy="6858000"/>
          </a:xfrm>
          <a:prstGeom prst="rect">
            <a:avLst/>
          </a:prstGeom>
          <a:solidFill>
            <a:srgbClr val="24E4B6"/>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1" name="Shape 511"/>
        <p:cNvGrpSpPr/>
        <p:nvPr/>
      </p:nvGrpSpPr>
      <p:grpSpPr>
        <a:xfrm>
          <a:off x="0" y="0"/>
          <a:ext cx="0" cy="0"/>
          <a:chOff x="0" y="0"/>
          <a:chExt cx="0" cy="0"/>
        </a:xfrm>
      </p:grpSpPr>
      <p:sp>
        <p:nvSpPr>
          <p:cNvPr id="512" name="Google Shape;512;g2aa7d7681e9_0_189"/>
          <p:cNvSpPr/>
          <p:nvPr/>
        </p:nvSpPr>
        <p:spPr>
          <a:xfrm>
            <a:off x="0" y="99715"/>
            <a:ext cx="0" cy="257700"/>
          </a:xfrm>
          <a:prstGeom prst="rect">
            <a:avLst/>
          </a:prstGeom>
          <a:solidFill>
            <a:srgbClr val="F8F9FA"/>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513" name="Google Shape;513;g2aa7d7681e9_0_189"/>
          <p:cNvSpPr/>
          <p:nvPr/>
        </p:nvSpPr>
        <p:spPr>
          <a:xfrm>
            <a:off x="0" y="0"/>
            <a:ext cx="771000" cy="6858000"/>
          </a:xfrm>
          <a:prstGeom prst="rect">
            <a:avLst/>
          </a:prstGeom>
          <a:solidFill>
            <a:srgbClr val="24E4B6"/>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14" name="Google Shape;514;g2aa7d7681e9_0_189"/>
          <p:cNvSpPr/>
          <p:nvPr/>
        </p:nvSpPr>
        <p:spPr>
          <a:xfrm>
            <a:off x="771000" y="6763775"/>
            <a:ext cx="11421000" cy="94200"/>
          </a:xfrm>
          <a:prstGeom prst="rect">
            <a:avLst/>
          </a:prstGeom>
          <a:solidFill>
            <a:srgbClr val="24E4B6"/>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515" name="Google Shape;515;g2aa7d7681e9_0_189"/>
          <p:cNvPicPr preferRelativeResize="0"/>
          <p:nvPr/>
        </p:nvPicPr>
        <p:blipFill rotWithShape="1">
          <a:blip r:embed="rId3">
            <a:alphaModFix/>
          </a:blip>
          <a:srcRect b="0" l="0" r="18179" t="9089"/>
          <a:stretch/>
        </p:blipFill>
        <p:spPr>
          <a:xfrm>
            <a:off x="10880650" y="-13225"/>
            <a:ext cx="1311350" cy="1233700"/>
          </a:xfrm>
          <a:prstGeom prst="rect">
            <a:avLst/>
          </a:prstGeom>
          <a:noFill/>
          <a:ln>
            <a:noFill/>
          </a:ln>
        </p:spPr>
      </p:pic>
      <p:sp>
        <p:nvSpPr>
          <p:cNvPr id="516" name="Google Shape;516;g2aa7d7681e9_0_189"/>
          <p:cNvSpPr txBox="1"/>
          <p:nvPr/>
        </p:nvSpPr>
        <p:spPr>
          <a:xfrm>
            <a:off x="699449" y="195600"/>
            <a:ext cx="11492700" cy="708000"/>
          </a:xfrm>
          <a:prstGeom prst="rect">
            <a:avLst/>
          </a:prstGeom>
          <a:noFill/>
          <a:ln>
            <a:noFill/>
          </a:ln>
        </p:spPr>
        <p:txBody>
          <a:bodyPr anchorCtr="0" anchor="b" bIns="45700" lIns="91425" spcFirstLastPara="1" rIns="91425" wrap="square" tIns="45700">
            <a:spAutoFit/>
          </a:bodyPr>
          <a:lstStyle/>
          <a:p>
            <a:pPr indent="0" lvl="0" marL="0" marR="0" rtl="0" algn="ctr">
              <a:lnSpc>
                <a:spcPct val="138000"/>
              </a:lnSpc>
              <a:spcBef>
                <a:spcPts val="0"/>
              </a:spcBef>
              <a:spcAft>
                <a:spcPts val="0"/>
              </a:spcAft>
              <a:buClr>
                <a:schemeClr val="dk1"/>
              </a:buClr>
              <a:buSzPts val="1100"/>
              <a:buFont typeface="Arial"/>
              <a:buNone/>
            </a:pPr>
            <a:r>
              <a:rPr b="1" i="0" lang="en" sz="4000" u="none" cap="none" strike="noStrike">
                <a:solidFill>
                  <a:schemeClr val="dk1"/>
                </a:solidFill>
                <a:latin typeface="Arial"/>
                <a:ea typeface="Arial"/>
                <a:cs typeface="Arial"/>
                <a:sym typeface="Arial"/>
              </a:rPr>
              <a:t>Kubernetes Networking</a:t>
            </a:r>
            <a:endParaRPr b="1" i="0" sz="4000" u="none" cap="none" strike="noStrike">
              <a:solidFill>
                <a:schemeClr val="dk1"/>
              </a:solidFill>
              <a:latin typeface="Arial"/>
              <a:ea typeface="Arial"/>
              <a:cs typeface="Arial"/>
              <a:sym typeface="Arial"/>
            </a:endParaRPr>
          </a:p>
        </p:txBody>
      </p:sp>
      <p:sp>
        <p:nvSpPr>
          <p:cNvPr id="517" name="Google Shape;517;g2aa7d7681e9_0_189"/>
          <p:cNvSpPr txBox="1"/>
          <p:nvPr/>
        </p:nvSpPr>
        <p:spPr>
          <a:xfrm>
            <a:off x="1376200" y="980850"/>
            <a:ext cx="9872700" cy="646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000"/>
              <a:buFont typeface="Arial"/>
              <a:buNone/>
            </a:pPr>
            <a:r>
              <a:rPr b="0" i="0" lang="en" sz="3000" u="none" cap="none" strike="noStrike">
                <a:solidFill>
                  <a:srgbClr val="741B47"/>
                </a:solidFill>
                <a:latin typeface="Arial"/>
                <a:ea typeface="Arial"/>
                <a:cs typeface="Arial"/>
                <a:sym typeface="Arial"/>
              </a:rPr>
              <a:t>Services Types</a:t>
            </a:r>
            <a:endParaRPr b="0" i="0" sz="2400" u="none" cap="none" strike="noStrike">
              <a:solidFill>
                <a:srgbClr val="741B47"/>
              </a:solidFill>
              <a:latin typeface="Arial"/>
              <a:ea typeface="Arial"/>
              <a:cs typeface="Arial"/>
              <a:sym typeface="Arial"/>
            </a:endParaRPr>
          </a:p>
        </p:txBody>
      </p:sp>
      <p:sp>
        <p:nvSpPr>
          <p:cNvPr id="518" name="Google Shape;518;g2aa7d7681e9_0_189"/>
          <p:cNvSpPr/>
          <p:nvPr/>
        </p:nvSpPr>
        <p:spPr>
          <a:xfrm>
            <a:off x="0" y="0"/>
            <a:ext cx="771000" cy="6858000"/>
          </a:xfrm>
          <a:prstGeom prst="rect">
            <a:avLst/>
          </a:prstGeom>
          <a:solidFill>
            <a:srgbClr val="24E4B6"/>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19" name="Google Shape;519;g2aa7d7681e9_0_189"/>
          <p:cNvSpPr txBox="1"/>
          <p:nvPr/>
        </p:nvSpPr>
        <p:spPr>
          <a:xfrm>
            <a:off x="1258113" y="2254675"/>
            <a:ext cx="4581900" cy="18777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Clr>
                <a:srgbClr val="000000"/>
              </a:buClr>
              <a:buSzPts val="2000"/>
              <a:buFont typeface="Arial"/>
              <a:buNone/>
            </a:pPr>
            <a:r>
              <a:rPr b="0" i="0" lang="en" sz="2000" u="none" cap="none" strike="noStrike">
                <a:solidFill>
                  <a:srgbClr val="4A1E1E"/>
                </a:solidFill>
                <a:latin typeface="Arial"/>
                <a:ea typeface="Arial"/>
                <a:cs typeface="Arial"/>
                <a:sym typeface="Arial"/>
              </a:rPr>
              <a:t>There are 3 major service types:</a:t>
            </a:r>
            <a:endParaRPr b="0" i="0" sz="2000" u="none" cap="none" strike="noStrike">
              <a:solidFill>
                <a:srgbClr val="4A1E1E"/>
              </a:solidFill>
              <a:latin typeface="Arial"/>
              <a:ea typeface="Arial"/>
              <a:cs typeface="Arial"/>
              <a:sym typeface="Arial"/>
            </a:endParaRPr>
          </a:p>
          <a:p>
            <a:pPr indent="0" lvl="0" marL="0" marR="0" rtl="0" algn="l">
              <a:lnSpc>
                <a:spcPct val="150000"/>
              </a:lnSpc>
              <a:spcBef>
                <a:spcPts val="0"/>
              </a:spcBef>
              <a:spcAft>
                <a:spcPts val="0"/>
              </a:spcAft>
              <a:buClr>
                <a:srgbClr val="000000"/>
              </a:buClr>
              <a:buSzPts val="2000"/>
              <a:buFont typeface="Arial"/>
              <a:buNone/>
            </a:pPr>
            <a:r>
              <a:rPr b="0" i="0" lang="en" sz="2000" u="none" cap="none" strike="noStrike">
                <a:solidFill>
                  <a:schemeClr val="dk1"/>
                </a:solidFill>
                <a:latin typeface="Arial"/>
                <a:ea typeface="Arial"/>
                <a:cs typeface="Arial"/>
                <a:sym typeface="Arial"/>
              </a:rPr>
              <a:t>• </a:t>
            </a:r>
            <a:r>
              <a:rPr b="0" i="0" lang="en" sz="2000" u="none" cap="none" strike="noStrike">
                <a:solidFill>
                  <a:srgbClr val="4A1E1E"/>
                </a:solidFill>
                <a:latin typeface="Arial"/>
                <a:ea typeface="Arial"/>
                <a:cs typeface="Arial"/>
                <a:sym typeface="Arial"/>
              </a:rPr>
              <a:t>ClusterIP (default)</a:t>
            </a:r>
            <a:endParaRPr b="0" i="0" sz="2000" u="none" cap="none" strike="noStrike">
              <a:solidFill>
                <a:srgbClr val="4A1E1E"/>
              </a:solidFill>
              <a:latin typeface="Arial"/>
              <a:ea typeface="Arial"/>
              <a:cs typeface="Arial"/>
              <a:sym typeface="Arial"/>
            </a:endParaRPr>
          </a:p>
          <a:p>
            <a:pPr indent="0" lvl="0" marL="0" marR="0" rtl="0" algn="l">
              <a:lnSpc>
                <a:spcPct val="150000"/>
              </a:lnSpc>
              <a:spcBef>
                <a:spcPts val="0"/>
              </a:spcBef>
              <a:spcAft>
                <a:spcPts val="0"/>
              </a:spcAft>
              <a:buClr>
                <a:srgbClr val="000000"/>
              </a:buClr>
              <a:buSzPts val="2000"/>
              <a:buFont typeface="Arial"/>
              <a:buNone/>
            </a:pPr>
            <a:r>
              <a:rPr b="0" i="0" lang="en" sz="2000" u="none" cap="none" strike="noStrike">
                <a:solidFill>
                  <a:schemeClr val="dk1"/>
                </a:solidFill>
                <a:latin typeface="Arial"/>
                <a:ea typeface="Arial"/>
                <a:cs typeface="Arial"/>
                <a:sym typeface="Arial"/>
              </a:rPr>
              <a:t>• </a:t>
            </a:r>
            <a:r>
              <a:rPr b="0" i="0" lang="en" sz="2000" u="none" cap="none" strike="noStrike">
                <a:solidFill>
                  <a:srgbClr val="4A1E1E"/>
                </a:solidFill>
                <a:latin typeface="Arial"/>
                <a:ea typeface="Arial"/>
                <a:cs typeface="Arial"/>
                <a:sym typeface="Arial"/>
              </a:rPr>
              <a:t>NodePort</a:t>
            </a:r>
            <a:endParaRPr b="0" i="0" sz="2000" u="none" cap="none" strike="noStrike">
              <a:solidFill>
                <a:srgbClr val="4A1E1E"/>
              </a:solidFill>
              <a:latin typeface="Arial"/>
              <a:ea typeface="Arial"/>
              <a:cs typeface="Arial"/>
              <a:sym typeface="Arial"/>
            </a:endParaRPr>
          </a:p>
          <a:p>
            <a:pPr indent="0" lvl="0" marL="0" marR="0" rtl="0" algn="l">
              <a:lnSpc>
                <a:spcPct val="150000"/>
              </a:lnSpc>
              <a:spcBef>
                <a:spcPts val="0"/>
              </a:spcBef>
              <a:spcAft>
                <a:spcPts val="0"/>
              </a:spcAft>
              <a:buClr>
                <a:srgbClr val="000000"/>
              </a:buClr>
              <a:buSzPts val="2000"/>
              <a:buFont typeface="Arial"/>
              <a:buNone/>
            </a:pPr>
            <a:r>
              <a:rPr b="0" i="0" lang="en" sz="2000" u="none" cap="none" strike="noStrike">
                <a:solidFill>
                  <a:schemeClr val="dk1"/>
                </a:solidFill>
                <a:latin typeface="Arial"/>
                <a:ea typeface="Arial"/>
                <a:cs typeface="Arial"/>
                <a:sym typeface="Arial"/>
              </a:rPr>
              <a:t>• </a:t>
            </a:r>
            <a:r>
              <a:rPr b="0" i="0" lang="en" sz="2000" u="none" cap="none" strike="noStrike">
                <a:solidFill>
                  <a:srgbClr val="4A1E1E"/>
                </a:solidFill>
                <a:latin typeface="Arial"/>
                <a:ea typeface="Arial"/>
                <a:cs typeface="Arial"/>
                <a:sym typeface="Arial"/>
              </a:rPr>
              <a:t>LoadBalancer</a:t>
            </a:r>
            <a:endParaRPr b="0" i="0" sz="2000" u="none" cap="none" strike="noStrike">
              <a:solidFill>
                <a:srgbClr val="4A1E1E"/>
              </a:solidFill>
              <a:latin typeface="Arial"/>
              <a:ea typeface="Arial"/>
              <a:cs typeface="Arial"/>
              <a:sym typeface="Arial"/>
            </a:endParaRPr>
          </a:p>
        </p:txBody>
      </p:sp>
      <p:pic>
        <p:nvPicPr>
          <p:cNvPr id="520" name="Google Shape;520;g2aa7d7681e9_0_189"/>
          <p:cNvPicPr preferRelativeResize="0"/>
          <p:nvPr/>
        </p:nvPicPr>
        <p:blipFill rotWithShape="1">
          <a:blip r:embed="rId4">
            <a:alphaModFix/>
          </a:blip>
          <a:srcRect b="0" l="0" r="0" t="0"/>
          <a:stretch/>
        </p:blipFill>
        <p:spPr>
          <a:xfrm>
            <a:off x="6833238" y="1627350"/>
            <a:ext cx="4200525" cy="391477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4" name="Shape 524"/>
        <p:cNvGrpSpPr/>
        <p:nvPr/>
      </p:nvGrpSpPr>
      <p:grpSpPr>
        <a:xfrm>
          <a:off x="0" y="0"/>
          <a:ext cx="0" cy="0"/>
          <a:chOff x="0" y="0"/>
          <a:chExt cx="0" cy="0"/>
        </a:xfrm>
      </p:grpSpPr>
      <p:sp>
        <p:nvSpPr>
          <p:cNvPr id="525" name="Google Shape;525;g2aa7d7681e9_0_206"/>
          <p:cNvSpPr/>
          <p:nvPr/>
        </p:nvSpPr>
        <p:spPr>
          <a:xfrm>
            <a:off x="0" y="99715"/>
            <a:ext cx="0" cy="257700"/>
          </a:xfrm>
          <a:prstGeom prst="rect">
            <a:avLst/>
          </a:prstGeom>
          <a:solidFill>
            <a:srgbClr val="F8F9FA"/>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526" name="Google Shape;526;g2aa7d7681e9_0_206"/>
          <p:cNvSpPr/>
          <p:nvPr/>
        </p:nvSpPr>
        <p:spPr>
          <a:xfrm>
            <a:off x="0" y="0"/>
            <a:ext cx="771000" cy="6858000"/>
          </a:xfrm>
          <a:prstGeom prst="rect">
            <a:avLst/>
          </a:prstGeom>
          <a:solidFill>
            <a:srgbClr val="24E4B6"/>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27" name="Google Shape;527;g2aa7d7681e9_0_206"/>
          <p:cNvSpPr/>
          <p:nvPr/>
        </p:nvSpPr>
        <p:spPr>
          <a:xfrm>
            <a:off x="771000" y="6763775"/>
            <a:ext cx="11421000" cy="94200"/>
          </a:xfrm>
          <a:prstGeom prst="rect">
            <a:avLst/>
          </a:prstGeom>
          <a:solidFill>
            <a:srgbClr val="24E4B6"/>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528" name="Google Shape;528;g2aa7d7681e9_0_206"/>
          <p:cNvPicPr preferRelativeResize="0"/>
          <p:nvPr/>
        </p:nvPicPr>
        <p:blipFill rotWithShape="1">
          <a:blip r:embed="rId3">
            <a:alphaModFix/>
          </a:blip>
          <a:srcRect b="0" l="0" r="18179" t="9089"/>
          <a:stretch/>
        </p:blipFill>
        <p:spPr>
          <a:xfrm>
            <a:off x="10880650" y="-13225"/>
            <a:ext cx="1311350" cy="1233700"/>
          </a:xfrm>
          <a:prstGeom prst="rect">
            <a:avLst/>
          </a:prstGeom>
          <a:noFill/>
          <a:ln>
            <a:noFill/>
          </a:ln>
        </p:spPr>
      </p:pic>
      <p:sp>
        <p:nvSpPr>
          <p:cNvPr id="529" name="Google Shape;529;g2aa7d7681e9_0_206"/>
          <p:cNvSpPr txBox="1"/>
          <p:nvPr/>
        </p:nvSpPr>
        <p:spPr>
          <a:xfrm>
            <a:off x="699449" y="195600"/>
            <a:ext cx="11492700" cy="708000"/>
          </a:xfrm>
          <a:prstGeom prst="rect">
            <a:avLst/>
          </a:prstGeom>
          <a:noFill/>
          <a:ln>
            <a:noFill/>
          </a:ln>
        </p:spPr>
        <p:txBody>
          <a:bodyPr anchorCtr="0" anchor="b" bIns="45700" lIns="91425" spcFirstLastPara="1" rIns="91425" wrap="square" tIns="45700">
            <a:spAutoFit/>
          </a:bodyPr>
          <a:lstStyle/>
          <a:p>
            <a:pPr indent="0" lvl="0" marL="0" marR="0" rtl="0" algn="ctr">
              <a:lnSpc>
                <a:spcPct val="138000"/>
              </a:lnSpc>
              <a:spcBef>
                <a:spcPts val="0"/>
              </a:spcBef>
              <a:spcAft>
                <a:spcPts val="0"/>
              </a:spcAft>
              <a:buClr>
                <a:schemeClr val="dk1"/>
              </a:buClr>
              <a:buSzPts val="1100"/>
              <a:buFont typeface="Arial"/>
              <a:buNone/>
            </a:pPr>
            <a:r>
              <a:rPr b="1" i="0" lang="en" sz="4000" u="none" cap="none" strike="noStrike">
                <a:solidFill>
                  <a:schemeClr val="dk1"/>
                </a:solidFill>
                <a:latin typeface="Arial"/>
                <a:ea typeface="Arial"/>
                <a:cs typeface="Arial"/>
                <a:sym typeface="Arial"/>
              </a:rPr>
              <a:t>Kubernetes Networking</a:t>
            </a:r>
            <a:endParaRPr b="1" i="0" sz="4000" u="none" cap="none" strike="noStrike">
              <a:solidFill>
                <a:schemeClr val="dk1"/>
              </a:solidFill>
              <a:latin typeface="Arial"/>
              <a:ea typeface="Arial"/>
              <a:cs typeface="Arial"/>
              <a:sym typeface="Arial"/>
            </a:endParaRPr>
          </a:p>
        </p:txBody>
      </p:sp>
      <p:sp>
        <p:nvSpPr>
          <p:cNvPr id="530" name="Google Shape;530;g2aa7d7681e9_0_206"/>
          <p:cNvSpPr txBox="1"/>
          <p:nvPr/>
        </p:nvSpPr>
        <p:spPr>
          <a:xfrm>
            <a:off x="1376200" y="980850"/>
            <a:ext cx="9872700" cy="646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000"/>
              <a:buFont typeface="Arial"/>
              <a:buNone/>
            </a:pPr>
            <a:r>
              <a:rPr b="0" i="0" lang="en" sz="3000" u="none" cap="none" strike="noStrike">
                <a:solidFill>
                  <a:srgbClr val="741B47"/>
                </a:solidFill>
                <a:latin typeface="Arial"/>
                <a:ea typeface="Arial"/>
                <a:cs typeface="Arial"/>
                <a:sym typeface="Arial"/>
              </a:rPr>
              <a:t>ClusterIP</a:t>
            </a:r>
            <a:endParaRPr b="0" i="0" sz="2400" u="none" cap="none" strike="noStrike">
              <a:solidFill>
                <a:srgbClr val="741B47"/>
              </a:solidFill>
              <a:latin typeface="Arial"/>
              <a:ea typeface="Arial"/>
              <a:cs typeface="Arial"/>
              <a:sym typeface="Arial"/>
            </a:endParaRPr>
          </a:p>
        </p:txBody>
      </p:sp>
      <p:sp>
        <p:nvSpPr>
          <p:cNvPr id="531" name="Google Shape;531;g2aa7d7681e9_0_206"/>
          <p:cNvSpPr/>
          <p:nvPr/>
        </p:nvSpPr>
        <p:spPr>
          <a:xfrm>
            <a:off x="0" y="0"/>
            <a:ext cx="771000" cy="6858000"/>
          </a:xfrm>
          <a:prstGeom prst="rect">
            <a:avLst/>
          </a:prstGeom>
          <a:solidFill>
            <a:srgbClr val="24E4B6"/>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32" name="Google Shape;532;g2aa7d7681e9_0_206"/>
          <p:cNvSpPr txBox="1"/>
          <p:nvPr/>
        </p:nvSpPr>
        <p:spPr>
          <a:xfrm>
            <a:off x="1258113" y="2254675"/>
            <a:ext cx="4581900" cy="25935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Clr>
                <a:srgbClr val="000000"/>
              </a:buClr>
              <a:buSzPts val="2000"/>
              <a:buFont typeface="Arial"/>
              <a:buNone/>
            </a:pPr>
            <a:r>
              <a:rPr b="0" i="0" lang="en" sz="2000" u="none" cap="none" strike="noStrike">
                <a:solidFill>
                  <a:srgbClr val="4A1E1E"/>
                </a:solidFill>
                <a:latin typeface="Arial"/>
                <a:ea typeface="Arial"/>
                <a:cs typeface="Arial"/>
                <a:sym typeface="Arial"/>
              </a:rPr>
              <a:t>Expose traffic internally</a:t>
            </a:r>
            <a:endParaRPr b="0" i="0" sz="2000" u="none" cap="none" strike="noStrike">
              <a:solidFill>
                <a:srgbClr val="4A1E1E"/>
              </a:solidFill>
              <a:latin typeface="Arial"/>
              <a:ea typeface="Arial"/>
              <a:cs typeface="Arial"/>
              <a:sym typeface="Arial"/>
            </a:endParaRPr>
          </a:p>
          <a:p>
            <a:pPr indent="0" lvl="0" marL="0" marR="0" rtl="0" algn="l">
              <a:lnSpc>
                <a:spcPct val="150000"/>
              </a:lnSpc>
              <a:spcBef>
                <a:spcPts val="0"/>
              </a:spcBef>
              <a:spcAft>
                <a:spcPts val="0"/>
              </a:spcAft>
              <a:buClr>
                <a:schemeClr val="dk1"/>
              </a:buClr>
              <a:buSzPts val="1100"/>
              <a:buFont typeface="Arial"/>
              <a:buNone/>
            </a:pPr>
            <a:r>
              <a:t/>
            </a:r>
            <a:endParaRPr b="0" i="0" sz="1100" u="none" cap="none" strike="noStrike">
              <a:solidFill>
                <a:schemeClr val="dk1"/>
              </a:solidFill>
              <a:latin typeface="Arial"/>
              <a:ea typeface="Arial"/>
              <a:cs typeface="Arial"/>
              <a:sym typeface="Arial"/>
            </a:endParaRPr>
          </a:p>
          <a:p>
            <a:pPr indent="0" lvl="0" marL="0" marR="0" rtl="0" algn="l">
              <a:lnSpc>
                <a:spcPct val="150000"/>
              </a:lnSpc>
              <a:spcBef>
                <a:spcPts val="0"/>
              </a:spcBef>
              <a:spcAft>
                <a:spcPts val="0"/>
              </a:spcAft>
              <a:buClr>
                <a:schemeClr val="dk1"/>
              </a:buClr>
              <a:buSzPts val="1100"/>
              <a:buFont typeface="Arial"/>
              <a:buNone/>
            </a:pPr>
            <a:r>
              <a:rPr b="1" i="0" lang="en" sz="2000" u="none" cap="none" strike="noStrike">
                <a:solidFill>
                  <a:srgbClr val="4A1E1E"/>
                </a:solidFill>
                <a:latin typeface="Arial"/>
                <a:ea typeface="Arial"/>
                <a:cs typeface="Arial"/>
                <a:sym typeface="Arial"/>
              </a:rPr>
              <a:t>Example Usecase:</a:t>
            </a:r>
            <a:endParaRPr b="1" i="0" sz="2000" u="none" cap="none" strike="noStrike">
              <a:solidFill>
                <a:srgbClr val="4A1E1E"/>
              </a:solidFill>
              <a:latin typeface="Arial"/>
              <a:ea typeface="Arial"/>
              <a:cs typeface="Arial"/>
              <a:sym typeface="Arial"/>
            </a:endParaRPr>
          </a:p>
          <a:p>
            <a:pPr indent="0" lvl="0" marL="0" marR="0" rtl="0" algn="l">
              <a:lnSpc>
                <a:spcPct val="150000"/>
              </a:lnSpc>
              <a:spcBef>
                <a:spcPts val="0"/>
              </a:spcBef>
              <a:spcAft>
                <a:spcPts val="0"/>
              </a:spcAft>
              <a:buClr>
                <a:schemeClr val="dk1"/>
              </a:buClr>
              <a:buSzPts val="1100"/>
              <a:buFont typeface="Arial"/>
              <a:buNone/>
            </a:pPr>
            <a:r>
              <a:rPr b="0" i="0" lang="en" sz="2000" u="none" cap="none" strike="noStrike">
                <a:solidFill>
                  <a:srgbClr val="4A1E1E"/>
                </a:solidFill>
                <a:latin typeface="Arial"/>
                <a:ea typeface="Arial"/>
                <a:cs typeface="Arial"/>
                <a:sym typeface="Arial"/>
              </a:rPr>
              <a:t>Good for service of frontend &amp; back-end apps. </a:t>
            </a:r>
            <a:endParaRPr b="0" i="0" sz="2000" u="none" cap="none" strike="noStrike">
              <a:solidFill>
                <a:srgbClr val="4A1E1E"/>
              </a:solidFill>
              <a:latin typeface="Arial"/>
              <a:ea typeface="Arial"/>
              <a:cs typeface="Arial"/>
              <a:sym typeface="Arial"/>
            </a:endParaRPr>
          </a:p>
          <a:p>
            <a:pPr indent="0" lvl="0" marL="0" marR="0" rtl="0" algn="l">
              <a:lnSpc>
                <a:spcPct val="15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pic>
        <p:nvPicPr>
          <p:cNvPr id="533" name="Google Shape;533;g2aa7d7681e9_0_206"/>
          <p:cNvPicPr preferRelativeResize="0"/>
          <p:nvPr/>
        </p:nvPicPr>
        <p:blipFill rotWithShape="1">
          <a:blip r:embed="rId4">
            <a:alphaModFix/>
          </a:blip>
          <a:srcRect b="0" l="0" r="0" t="0"/>
          <a:stretch/>
        </p:blipFill>
        <p:spPr>
          <a:xfrm>
            <a:off x="5493163" y="1383313"/>
            <a:ext cx="6047187" cy="4336231"/>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7" name="Shape 537"/>
        <p:cNvGrpSpPr/>
        <p:nvPr/>
      </p:nvGrpSpPr>
      <p:grpSpPr>
        <a:xfrm>
          <a:off x="0" y="0"/>
          <a:ext cx="0" cy="0"/>
          <a:chOff x="0" y="0"/>
          <a:chExt cx="0" cy="0"/>
        </a:xfrm>
      </p:grpSpPr>
      <p:sp>
        <p:nvSpPr>
          <p:cNvPr id="538" name="Google Shape;538;g2aa7d7681e9_0_223"/>
          <p:cNvSpPr/>
          <p:nvPr/>
        </p:nvSpPr>
        <p:spPr>
          <a:xfrm>
            <a:off x="0" y="99715"/>
            <a:ext cx="0" cy="257700"/>
          </a:xfrm>
          <a:prstGeom prst="rect">
            <a:avLst/>
          </a:prstGeom>
          <a:solidFill>
            <a:srgbClr val="F8F9FA"/>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539" name="Google Shape;539;g2aa7d7681e9_0_223"/>
          <p:cNvSpPr/>
          <p:nvPr/>
        </p:nvSpPr>
        <p:spPr>
          <a:xfrm>
            <a:off x="0" y="0"/>
            <a:ext cx="771000" cy="6858000"/>
          </a:xfrm>
          <a:prstGeom prst="rect">
            <a:avLst/>
          </a:prstGeom>
          <a:solidFill>
            <a:srgbClr val="24E4B6"/>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40" name="Google Shape;540;g2aa7d7681e9_0_223"/>
          <p:cNvSpPr/>
          <p:nvPr/>
        </p:nvSpPr>
        <p:spPr>
          <a:xfrm>
            <a:off x="771000" y="6763775"/>
            <a:ext cx="11421000" cy="94200"/>
          </a:xfrm>
          <a:prstGeom prst="rect">
            <a:avLst/>
          </a:prstGeom>
          <a:solidFill>
            <a:srgbClr val="24E4B6"/>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541" name="Google Shape;541;g2aa7d7681e9_0_223"/>
          <p:cNvPicPr preferRelativeResize="0"/>
          <p:nvPr/>
        </p:nvPicPr>
        <p:blipFill rotWithShape="1">
          <a:blip r:embed="rId3">
            <a:alphaModFix/>
          </a:blip>
          <a:srcRect b="0" l="0" r="18179" t="9089"/>
          <a:stretch/>
        </p:blipFill>
        <p:spPr>
          <a:xfrm>
            <a:off x="10880650" y="-13225"/>
            <a:ext cx="1311350" cy="1233700"/>
          </a:xfrm>
          <a:prstGeom prst="rect">
            <a:avLst/>
          </a:prstGeom>
          <a:noFill/>
          <a:ln>
            <a:noFill/>
          </a:ln>
        </p:spPr>
      </p:pic>
      <p:sp>
        <p:nvSpPr>
          <p:cNvPr id="542" name="Google Shape;542;g2aa7d7681e9_0_223"/>
          <p:cNvSpPr txBox="1"/>
          <p:nvPr/>
        </p:nvSpPr>
        <p:spPr>
          <a:xfrm>
            <a:off x="699449" y="195600"/>
            <a:ext cx="11492700" cy="708000"/>
          </a:xfrm>
          <a:prstGeom prst="rect">
            <a:avLst/>
          </a:prstGeom>
          <a:noFill/>
          <a:ln>
            <a:noFill/>
          </a:ln>
        </p:spPr>
        <p:txBody>
          <a:bodyPr anchorCtr="0" anchor="b" bIns="45700" lIns="91425" spcFirstLastPara="1" rIns="91425" wrap="square" tIns="45700">
            <a:spAutoFit/>
          </a:bodyPr>
          <a:lstStyle/>
          <a:p>
            <a:pPr indent="0" lvl="0" marL="0" marR="0" rtl="0" algn="ctr">
              <a:lnSpc>
                <a:spcPct val="138000"/>
              </a:lnSpc>
              <a:spcBef>
                <a:spcPts val="0"/>
              </a:spcBef>
              <a:spcAft>
                <a:spcPts val="0"/>
              </a:spcAft>
              <a:buClr>
                <a:schemeClr val="dk1"/>
              </a:buClr>
              <a:buSzPts val="1100"/>
              <a:buFont typeface="Arial"/>
              <a:buNone/>
            </a:pPr>
            <a:r>
              <a:rPr b="1" i="0" lang="en" sz="4000" u="none" cap="none" strike="noStrike">
                <a:solidFill>
                  <a:schemeClr val="dk1"/>
                </a:solidFill>
                <a:latin typeface="Arial"/>
                <a:ea typeface="Arial"/>
                <a:cs typeface="Arial"/>
                <a:sym typeface="Arial"/>
              </a:rPr>
              <a:t>Kubernetes Networking</a:t>
            </a:r>
            <a:endParaRPr b="1" i="0" sz="4000" u="none" cap="none" strike="noStrike">
              <a:solidFill>
                <a:schemeClr val="dk1"/>
              </a:solidFill>
              <a:latin typeface="Arial"/>
              <a:ea typeface="Arial"/>
              <a:cs typeface="Arial"/>
              <a:sym typeface="Arial"/>
            </a:endParaRPr>
          </a:p>
        </p:txBody>
      </p:sp>
      <p:sp>
        <p:nvSpPr>
          <p:cNvPr id="543" name="Google Shape;543;g2aa7d7681e9_0_223"/>
          <p:cNvSpPr txBox="1"/>
          <p:nvPr/>
        </p:nvSpPr>
        <p:spPr>
          <a:xfrm>
            <a:off x="1376200" y="980850"/>
            <a:ext cx="9872700" cy="646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000"/>
              <a:buFont typeface="Arial"/>
              <a:buNone/>
            </a:pPr>
            <a:r>
              <a:rPr b="0" i="0" lang="en" sz="3000" u="none" cap="none" strike="noStrike">
                <a:solidFill>
                  <a:srgbClr val="741B47"/>
                </a:solidFill>
                <a:latin typeface="Arial"/>
                <a:ea typeface="Arial"/>
                <a:cs typeface="Arial"/>
                <a:sym typeface="Arial"/>
              </a:rPr>
              <a:t>ClusterIP</a:t>
            </a:r>
            <a:endParaRPr b="0" i="0" sz="2400" u="none" cap="none" strike="noStrike">
              <a:solidFill>
                <a:srgbClr val="741B47"/>
              </a:solidFill>
              <a:latin typeface="Arial"/>
              <a:ea typeface="Arial"/>
              <a:cs typeface="Arial"/>
              <a:sym typeface="Arial"/>
            </a:endParaRPr>
          </a:p>
        </p:txBody>
      </p:sp>
      <p:sp>
        <p:nvSpPr>
          <p:cNvPr id="544" name="Google Shape;544;g2aa7d7681e9_0_223"/>
          <p:cNvSpPr/>
          <p:nvPr/>
        </p:nvSpPr>
        <p:spPr>
          <a:xfrm>
            <a:off x="0" y="0"/>
            <a:ext cx="771000" cy="6858000"/>
          </a:xfrm>
          <a:prstGeom prst="rect">
            <a:avLst/>
          </a:prstGeom>
          <a:solidFill>
            <a:srgbClr val="24E4B6"/>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545" name="Google Shape;545;g2aa7d7681e9_0_223"/>
          <p:cNvPicPr preferRelativeResize="0"/>
          <p:nvPr/>
        </p:nvPicPr>
        <p:blipFill rotWithShape="1">
          <a:blip r:embed="rId4">
            <a:alphaModFix/>
          </a:blip>
          <a:srcRect b="0" l="0" r="0" t="0"/>
          <a:stretch/>
        </p:blipFill>
        <p:spPr>
          <a:xfrm>
            <a:off x="2033100" y="1627350"/>
            <a:ext cx="7846626" cy="47386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g2aa418787f7_0_14"/>
          <p:cNvSpPr/>
          <p:nvPr/>
        </p:nvSpPr>
        <p:spPr>
          <a:xfrm>
            <a:off x="0" y="99715"/>
            <a:ext cx="0" cy="257700"/>
          </a:xfrm>
          <a:prstGeom prst="rect">
            <a:avLst/>
          </a:prstGeom>
          <a:solidFill>
            <a:srgbClr val="F8F9FA"/>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23" name="Google Shape;123;g2aa418787f7_0_14"/>
          <p:cNvSpPr/>
          <p:nvPr/>
        </p:nvSpPr>
        <p:spPr>
          <a:xfrm>
            <a:off x="0" y="0"/>
            <a:ext cx="771000" cy="6858000"/>
          </a:xfrm>
          <a:prstGeom prst="rect">
            <a:avLst/>
          </a:prstGeom>
          <a:solidFill>
            <a:srgbClr val="24E4B6"/>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24" name="Google Shape;124;g2aa418787f7_0_14"/>
          <p:cNvSpPr/>
          <p:nvPr/>
        </p:nvSpPr>
        <p:spPr>
          <a:xfrm>
            <a:off x="771000" y="6763775"/>
            <a:ext cx="11421000" cy="94200"/>
          </a:xfrm>
          <a:prstGeom prst="rect">
            <a:avLst/>
          </a:prstGeom>
          <a:solidFill>
            <a:srgbClr val="24E4B6"/>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125" name="Google Shape;125;g2aa418787f7_0_14"/>
          <p:cNvPicPr preferRelativeResize="0"/>
          <p:nvPr/>
        </p:nvPicPr>
        <p:blipFill rotWithShape="1">
          <a:blip r:embed="rId3">
            <a:alphaModFix/>
          </a:blip>
          <a:srcRect b="0" l="0" r="18179" t="9089"/>
          <a:stretch/>
        </p:blipFill>
        <p:spPr>
          <a:xfrm>
            <a:off x="10880650" y="-13225"/>
            <a:ext cx="1311350" cy="1233700"/>
          </a:xfrm>
          <a:prstGeom prst="rect">
            <a:avLst/>
          </a:prstGeom>
          <a:noFill/>
          <a:ln>
            <a:noFill/>
          </a:ln>
        </p:spPr>
      </p:pic>
      <p:sp>
        <p:nvSpPr>
          <p:cNvPr id="126" name="Google Shape;126;g2aa418787f7_0_14"/>
          <p:cNvSpPr txBox="1"/>
          <p:nvPr/>
        </p:nvSpPr>
        <p:spPr>
          <a:xfrm>
            <a:off x="699449" y="195600"/>
            <a:ext cx="11492700" cy="708000"/>
          </a:xfrm>
          <a:prstGeom prst="rect">
            <a:avLst/>
          </a:prstGeom>
          <a:noFill/>
          <a:ln>
            <a:noFill/>
          </a:ln>
        </p:spPr>
        <p:txBody>
          <a:bodyPr anchorCtr="0" anchor="b" bIns="45700" lIns="91425" spcFirstLastPara="1" rIns="91425" wrap="square" tIns="45700">
            <a:spAutoFit/>
          </a:bodyPr>
          <a:lstStyle/>
          <a:p>
            <a:pPr indent="0" lvl="0" marL="0" marR="0" rtl="0" algn="ctr">
              <a:lnSpc>
                <a:spcPct val="138000"/>
              </a:lnSpc>
              <a:spcBef>
                <a:spcPts val="0"/>
              </a:spcBef>
              <a:spcAft>
                <a:spcPts val="0"/>
              </a:spcAft>
              <a:buClr>
                <a:schemeClr val="dk1"/>
              </a:buClr>
              <a:buSzPts val="1100"/>
              <a:buFont typeface="Arial"/>
              <a:buNone/>
            </a:pPr>
            <a:r>
              <a:rPr b="1" i="0" lang="en" sz="4000" u="none" cap="none" strike="noStrike">
                <a:solidFill>
                  <a:schemeClr val="dk1"/>
                </a:solidFill>
                <a:latin typeface="Arial"/>
                <a:ea typeface="Arial"/>
                <a:cs typeface="Arial"/>
                <a:sym typeface="Arial"/>
              </a:rPr>
              <a:t>Kubernetes</a:t>
            </a:r>
            <a:endParaRPr b="1" i="0" sz="4000" u="none" cap="none" strike="noStrike">
              <a:solidFill>
                <a:schemeClr val="dk1"/>
              </a:solidFill>
              <a:latin typeface="Arial"/>
              <a:ea typeface="Arial"/>
              <a:cs typeface="Arial"/>
              <a:sym typeface="Arial"/>
            </a:endParaRPr>
          </a:p>
        </p:txBody>
      </p:sp>
      <p:sp>
        <p:nvSpPr>
          <p:cNvPr id="127" name="Google Shape;127;g2aa418787f7_0_14"/>
          <p:cNvSpPr txBox="1"/>
          <p:nvPr/>
        </p:nvSpPr>
        <p:spPr>
          <a:xfrm>
            <a:off x="1376200" y="752250"/>
            <a:ext cx="4461900" cy="646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000"/>
              <a:buFont typeface="Arial"/>
              <a:buNone/>
            </a:pPr>
            <a:r>
              <a:rPr b="0" i="0" lang="en" sz="3000" u="none" cap="none" strike="noStrike">
                <a:solidFill>
                  <a:srgbClr val="741B47"/>
                </a:solidFill>
                <a:latin typeface="Arial"/>
                <a:ea typeface="Arial"/>
                <a:cs typeface="Arial"/>
                <a:sym typeface="Arial"/>
              </a:rPr>
              <a:t>Orchestration</a:t>
            </a:r>
            <a:endParaRPr b="0" i="0" sz="3000" u="none" cap="none" strike="noStrike">
              <a:solidFill>
                <a:srgbClr val="741B47"/>
              </a:solidFill>
              <a:latin typeface="Arial"/>
              <a:ea typeface="Arial"/>
              <a:cs typeface="Arial"/>
              <a:sym typeface="Arial"/>
            </a:endParaRPr>
          </a:p>
        </p:txBody>
      </p:sp>
      <p:sp>
        <p:nvSpPr>
          <p:cNvPr id="128" name="Google Shape;128;g2aa418787f7_0_14"/>
          <p:cNvSpPr txBox="1"/>
          <p:nvPr/>
        </p:nvSpPr>
        <p:spPr>
          <a:xfrm>
            <a:off x="897100" y="2681425"/>
            <a:ext cx="11001000" cy="3728100"/>
          </a:xfrm>
          <a:prstGeom prst="rect">
            <a:avLst/>
          </a:prstGeom>
          <a:noFill/>
          <a:ln>
            <a:noFill/>
          </a:ln>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latin typeface="Arial"/>
              <a:ea typeface="Arial"/>
              <a:cs typeface="Arial"/>
              <a:sym typeface="Arial"/>
            </a:endParaRPr>
          </a:p>
          <a:p>
            <a:pPr indent="0" lvl="0" marL="457200" marR="0" rtl="0" algn="just">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latin typeface="Arial"/>
              <a:ea typeface="Arial"/>
              <a:cs typeface="Arial"/>
              <a:sym typeface="Arial"/>
            </a:endParaRPr>
          </a:p>
          <a:p>
            <a:pPr indent="0" lvl="0" marL="457200" marR="0" rtl="0" algn="just">
              <a:lnSpc>
                <a:spcPct val="150000"/>
              </a:lnSpc>
              <a:spcBef>
                <a:spcPts val="0"/>
              </a:spcBef>
              <a:spcAft>
                <a:spcPts val="0"/>
              </a:spcAft>
              <a:buClr>
                <a:srgbClr val="000000"/>
              </a:buClr>
              <a:buSzPts val="1800"/>
              <a:buFont typeface="Arial"/>
              <a:buNone/>
            </a:pPr>
            <a:r>
              <a:rPr b="0" i="0" lang="en" sz="1800" u="none" cap="none" strike="noStrike">
                <a:solidFill>
                  <a:srgbClr val="4A1E1E"/>
                </a:solidFill>
                <a:latin typeface="Arial"/>
                <a:ea typeface="Arial"/>
                <a:cs typeface="Arial"/>
                <a:sym typeface="Arial"/>
              </a:rPr>
              <a:t>Container orchestration is used to automate the following tasks at scale:</a:t>
            </a:r>
            <a:endParaRPr b="0" i="0" sz="1800" u="none" cap="none" strike="noStrike">
              <a:solidFill>
                <a:srgbClr val="4A1E1E"/>
              </a:solidFill>
              <a:latin typeface="Arial"/>
              <a:ea typeface="Arial"/>
              <a:cs typeface="Arial"/>
              <a:sym typeface="Arial"/>
            </a:endParaRPr>
          </a:p>
          <a:p>
            <a:pPr indent="-342900" lvl="0" marL="457200" marR="0" rtl="0" algn="just">
              <a:lnSpc>
                <a:spcPct val="150000"/>
              </a:lnSpc>
              <a:spcBef>
                <a:spcPts val="0"/>
              </a:spcBef>
              <a:spcAft>
                <a:spcPts val="0"/>
              </a:spcAft>
              <a:buClr>
                <a:srgbClr val="4A1E1E"/>
              </a:buClr>
              <a:buSzPts val="1800"/>
              <a:buFont typeface="Arial"/>
              <a:buChar char="●"/>
            </a:pPr>
            <a:r>
              <a:rPr b="0" i="0" lang="en" sz="1800" u="none" cap="none" strike="noStrike">
                <a:solidFill>
                  <a:srgbClr val="4A1E1E"/>
                </a:solidFill>
                <a:latin typeface="Arial"/>
                <a:ea typeface="Arial"/>
                <a:cs typeface="Arial"/>
                <a:sym typeface="Arial"/>
              </a:rPr>
              <a:t>Provisioning and deployments of containers</a:t>
            </a:r>
            <a:endParaRPr b="0" i="0" sz="1800" u="none" cap="none" strike="noStrike">
              <a:solidFill>
                <a:srgbClr val="4A1E1E"/>
              </a:solidFill>
              <a:latin typeface="Arial"/>
              <a:ea typeface="Arial"/>
              <a:cs typeface="Arial"/>
              <a:sym typeface="Arial"/>
            </a:endParaRPr>
          </a:p>
          <a:p>
            <a:pPr indent="-342900" lvl="0" marL="457200" marR="0" rtl="0" algn="just">
              <a:lnSpc>
                <a:spcPct val="150000"/>
              </a:lnSpc>
              <a:spcBef>
                <a:spcPts val="0"/>
              </a:spcBef>
              <a:spcAft>
                <a:spcPts val="0"/>
              </a:spcAft>
              <a:buClr>
                <a:srgbClr val="4A1E1E"/>
              </a:buClr>
              <a:buSzPts val="1800"/>
              <a:buFont typeface="Arial"/>
              <a:buChar char="●"/>
            </a:pPr>
            <a:r>
              <a:rPr b="0" i="0" lang="en" sz="1800" u="none" cap="none" strike="noStrike">
                <a:solidFill>
                  <a:srgbClr val="4A1E1E"/>
                </a:solidFill>
                <a:latin typeface="Arial"/>
                <a:ea typeface="Arial"/>
                <a:cs typeface="Arial"/>
                <a:sym typeface="Arial"/>
              </a:rPr>
              <a:t>Availability of containers</a:t>
            </a:r>
            <a:endParaRPr b="0" i="0" sz="1800" u="none" cap="none" strike="noStrike">
              <a:solidFill>
                <a:srgbClr val="4A1E1E"/>
              </a:solidFill>
              <a:latin typeface="Arial"/>
              <a:ea typeface="Arial"/>
              <a:cs typeface="Arial"/>
              <a:sym typeface="Arial"/>
            </a:endParaRPr>
          </a:p>
          <a:p>
            <a:pPr indent="-342900" lvl="0" marL="457200" marR="0" rtl="0" algn="just">
              <a:lnSpc>
                <a:spcPct val="150000"/>
              </a:lnSpc>
              <a:spcBef>
                <a:spcPts val="0"/>
              </a:spcBef>
              <a:spcAft>
                <a:spcPts val="0"/>
              </a:spcAft>
              <a:buClr>
                <a:srgbClr val="4A1E1E"/>
              </a:buClr>
              <a:buSzPts val="1800"/>
              <a:buFont typeface="Arial"/>
              <a:buChar char="●"/>
            </a:pPr>
            <a:r>
              <a:rPr b="0" i="0" lang="en" sz="1800" u="none" cap="none" strike="noStrike">
                <a:solidFill>
                  <a:srgbClr val="4A1E1E"/>
                </a:solidFill>
                <a:latin typeface="Arial"/>
                <a:ea typeface="Arial"/>
                <a:cs typeface="Arial"/>
                <a:sym typeface="Arial"/>
              </a:rPr>
              <a:t>Load balancing, traffic routing and service discovery of containers</a:t>
            </a:r>
            <a:endParaRPr b="0" i="0" sz="1800" u="none" cap="none" strike="noStrike">
              <a:solidFill>
                <a:srgbClr val="4A1E1E"/>
              </a:solidFill>
              <a:latin typeface="Arial"/>
              <a:ea typeface="Arial"/>
              <a:cs typeface="Arial"/>
              <a:sym typeface="Arial"/>
            </a:endParaRPr>
          </a:p>
          <a:p>
            <a:pPr indent="-342900" lvl="0" marL="457200" marR="0" rtl="0" algn="just">
              <a:lnSpc>
                <a:spcPct val="150000"/>
              </a:lnSpc>
              <a:spcBef>
                <a:spcPts val="0"/>
              </a:spcBef>
              <a:spcAft>
                <a:spcPts val="0"/>
              </a:spcAft>
              <a:buClr>
                <a:srgbClr val="4A1E1E"/>
              </a:buClr>
              <a:buSzPts val="1800"/>
              <a:buFont typeface="Arial"/>
              <a:buChar char="●"/>
            </a:pPr>
            <a:r>
              <a:rPr b="0" i="0" lang="en" sz="1800" u="none" cap="none" strike="noStrike">
                <a:solidFill>
                  <a:srgbClr val="4A1E1E"/>
                </a:solidFill>
                <a:latin typeface="Arial"/>
                <a:ea typeface="Arial"/>
                <a:cs typeface="Arial"/>
                <a:sym typeface="Arial"/>
              </a:rPr>
              <a:t>Health monitoring of containers</a:t>
            </a:r>
            <a:endParaRPr b="0" i="0" sz="1100" u="none" cap="none" strike="noStrike">
              <a:solidFill>
                <a:schemeClr val="dk1"/>
              </a:solidFill>
              <a:latin typeface="Arial"/>
              <a:ea typeface="Arial"/>
              <a:cs typeface="Arial"/>
              <a:sym typeface="Arial"/>
            </a:endParaRPr>
          </a:p>
          <a:p>
            <a:pPr indent="-342900" lvl="0" marL="457200" marR="0" rtl="0" algn="just">
              <a:lnSpc>
                <a:spcPct val="150000"/>
              </a:lnSpc>
              <a:spcBef>
                <a:spcPts val="0"/>
              </a:spcBef>
              <a:spcAft>
                <a:spcPts val="0"/>
              </a:spcAft>
              <a:buClr>
                <a:srgbClr val="4A1E1E"/>
              </a:buClr>
              <a:buSzPts val="1800"/>
              <a:buFont typeface="Arial"/>
              <a:buChar char="●"/>
            </a:pPr>
            <a:r>
              <a:rPr b="0" i="0" lang="en" sz="1800" u="none" cap="none" strike="noStrike">
                <a:solidFill>
                  <a:srgbClr val="4A1E1E"/>
                </a:solidFill>
                <a:latin typeface="Arial"/>
                <a:ea typeface="Arial"/>
                <a:cs typeface="Arial"/>
                <a:sym typeface="Arial"/>
              </a:rPr>
              <a:t>Securing the interactions between containers.</a:t>
            </a:r>
            <a:endParaRPr b="0" i="0" sz="1800" u="none" cap="none" strike="noStrike">
              <a:solidFill>
                <a:srgbClr val="4A1E1E"/>
              </a:solidFill>
              <a:latin typeface="Arial"/>
              <a:ea typeface="Arial"/>
              <a:cs typeface="Arial"/>
              <a:sym typeface="Arial"/>
            </a:endParaRPr>
          </a:p>
          <a:p>
            <a:pPr indent="-342900" lvl="0" marL="457200" marR="0" rtl="0" algn="just">
              <a:lnSpc>
                <a:spcPct val="150000"/>
              </a:lnSpc>
              <a:spcBef>
                <a:spcPts val="0"/>
              </a:spcBef>
              <a:spcAft>
                <a:spcPts val="0"/>
              </a:spcAft>
              <a:buClr>
                <a:srgbClr val="4A1E1E"/>
              </a:buClr>
              <a:buSzPts val="1800"/>
              <a:buFont typeface="Arial"/>
              <a:buChar char="●"/>
            </a:pPr>
            <a:r>
              <a:rPr b="0" i="0" lang="en" sz="1800" u="none" cap="none" strike="noStrike">
                <a:solidFill>
                  <a:srgbClr val="4A1E1E"/>
                </a:solidFill>
                <a:latin typeface="Arial"/>
                <a:ea typeface="Arial"/>
                <a:cs typeface="Arial"/>
                <a:sym typeface="Arial"/>
              </a:rPr>
              <a:t>Configuring and scheduling of containers</a:t>
            </a:r>
            <a:endParaRPr b="0" i="0" sz="1800" u="none" cap="none" strike="noStrike">
              <a:solidFill>
                <a:srgbClr val="4A1E1E"/>
              </a:solidFill>
              <a:latin typeface="Arial"/>
              <a:ea typeface="Arial"/>
              <a:cs typeface="Arial"/>
              <a:sym typeface="Arial"/>
            </a:endParaRPr>
          </a:p>
          <a:p>
            <a:pPr indent="-342900" lvl="0" marL="457200" marR="0" rtl="0" algn="just">
              <a:lnSpc>
                <a:spcPct val="150000"/>
              </a:lnSpc>
              <a:spcBef>
                <a:spcPts val="0"/>
              </a:spcBef>
              <a:spcAft>
                <a:spcPts val="0"/>
              </a:spcAft>
              <a:buClr>
                <a:srgbClr val="4A1E1E"/>
              </a:buClr>
              <a:buSzPts val="1800"/>
              <a:buFont typeface="Arial"/>
              <a:buChar char="●"/>
            </a:pPr>
            <a:r>
              <a:rPr b="0" i="0" lang="en" sz="1800" u="none" cap="none" strike="noStrike">
                <a:solidFill>
                  <a:srgbClr val="4A1E1E"/>
                </a:solidFill>
                <a:latin typeface="Arial"/>
                <a:ea typeface="Arial"/>
                <a:cs typeface="Arial"/>
                <a:sym typeface="Arial"/>
              </a:rPr>
              <a:t>Allocation of resources between containers </a:t>
            </a:r>
            <a:endParaRPr b="0" i="0" sz="1800" u="none" cap="none" strike="noStrike">
              <a:solidFill>
                <a:srgbClr val="4A1E1E"/>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2000"/>
              <a:buFont typeface="Arial"/>
              <a:buNone/>
            </a:pPr>
            <a:r>
              <a:t/>
            </a:r>
            <a:endParaRPr b="0" i="0" sz="2000" u="none" cap="none" strike="noStrike">
              <a:solidFill>
                <a:srgbClr val="4A1E1E"/>
              </a:solidFill>
              <a:latin typeface="Arial"/>
              <a:ea typeface="Arial"/>
              <a:cs typeface="Arial"/>
              <a:sym typeface="Arial"/>
            </a:endParaRPr>
          </a:p>
        </p:txBody>
      </p:sp>
      <p:pic>
        <p:nvPicPr>
          <p:cNvPr id="129" name="Google Shape;129;g2aa418787f7_0_14"/>
          <p:cNvPicPr preferRelativeResize="0"/>
          <p:nvPr/>
        </p:nvPicPr>
        <p:blipFill rotWithShape="1">
          <a:blip r:embed="rId4">
            <a:alphaModFix/>
          </a:blip>
          <a:srcRect b="0" l="0" r="0" t="0"/>
          <a:stretch/>
        </p:blipFill>
        <p:spPr>
          <a:xfrm>
            <a:off x="3295975" y="1307850"/>
            <a:ext cx="4733925" cy="173355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9" name="Shape 549"/>
        <p:cNvGrpSpPr/>
        <p:nvPr/>
      </p:nvGrpSpPr>
      <p:grpSpPr>
        <a:xfrm>
          <a:off x="0" y="0"/>
          <a:ext cx="0" cy="0"/>
          <a:chOff x="0" y="0"/>
          <a:chExt cx="0" cy="0"/>
        </a:xfrm>
      </p:grpSpPr>
      <p:sp>
        <p:nvSpPr>
          <p:cNvPr id="550" name="Google Shape;550;g2aa7d7681e9_0_236"/>
          <p:cNvSpPr/>
          <p:nvPr/>
        </p:nvSpPr>
        <p:spPr>
          <a:xfrm>
            <a:off x="0" y="99715"/>
            <a:ext cx="0" cy="257700"/>
          </a:xfrm>
          <a:prstGeom prst="rect">
            <a:avLst/>
          </a:prstGeom>
          <a:solidFill>
            <a:srgbClr val="F8F9FA"/>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551" name="Google Shape;551;g2aa7d7681e9_0_236"/>
          <p:cNvSpPr/>
          <p:nvPr/>
        </p:nvSpPr>
        <p:spPr>
          <a:xfrm>
            <a:off x="0" y="0"/>
            <a:ext cx="771000" cy="6858000"/>
          </a:xfrm>
          <a:prstGeom prst="rect">
            <a:avLst/>
          </a:prstGeom>
          <a:solidFill>
            <a:srgbClr val="24E4B6"/>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52" name="Google Shape;552;g2aa7d7681e9_0_236"/>
          <p:cNvSpPr/>
          <p:nvPr/>
        </p:nvSpPr>
        <p:spPr>
          <a:xfrm>
            <a:off x="771000" y="6763775"/>
            <a:ext cx="11421000" cy="94200"/>
          </a:xfrm>
          <a:prstGeom prst="rect">
            <a:avLst/>
          </a:prstGeom>
          <a:solidFill>
            <a:srgbClr val="24E4B6"/>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553" name="Google Shape;553;g2aa7d7681e9_0_236"/>
          <p:cNvPicPr preferRelativeResize="0"/>
          <p:nvPr/>
        </p:nvPicPr>
        <p:blipFill rotWithShape="1">
          <a:blip r:embed="rId3">
            <a:alphaModFix/>
          </a:blip>
          <a:srcRect b="0" l="0" r="18179" t="9089"/>
          <a:stretch/>
        </p:blipFill>
        <p:spPr>
          <a:xfrm>
            <a:off x="10880650" y="-13225"/>
            <a:ext cx="1311350" cy="1233700"/>
          </a:xfrm>
          <a:prstGeom prst="rect">
            <a:avLst/>
          </a:prstGeom>
          <a:noFill/>
          <a:ln>
            <a:noFill/>
          </a:ln>
        </p:spPr>
      </p:pic>
      <p:sp>
        <p:nvSpPr>
          <p:cNvPr id="554" name="Google Shape;554;g2aa7d7681e9_0_236"/>
          <p:cNvSpPr txBox="1"/>
          <p:nvPr/>
        </p:nvSpPr>
        <p:spPr>
          <a:xfrm>
            <a:off x="699449" y="271800"/>
            <a:ext cx="11492700" cy="708000"/>
          </a:xfrm>
          <a:prstGeom prst="rect">
            <a:avLst/>
          </a:prstGeom>
          <a:noFill/>
          <a:ln>
            <a:noFill/>
          </a:ln>
        </p:spPr>
        <p:txBody>
          <a:bodyPr anchorCtr="0" anchor="b" bIns="45700" lIns="91425" spcFirstLastPara="1" rIns="91425" wrap="square" tIns="45700">
            <a:spAutoFit/>
          </a:bodyPr>
          <a:lstStyle/>
          <a:p>
            <a:pPr indent="0" lvl="0" marL="0" marR="0" rtl="0" algn="ctr">
              <a:lnSpc>
                <a:spcPct val="138000"/>
              </a:lnSpc>
              <a:spcBef>
                <a:spcPts val="0"/>
              </a:spcBef>
              <a:spcAft>
                <a:spcPts val="0"/>
              </a:spcAft>
              <a:buClr>
                <a:schemeClr val="dk1"/>
              </a:buClr>
              <a:buSzPts val="1100"/>
              <a:buFont typeface="Arial"/>
              <a:buNone/>
            </a:pPr>
            <a:r>
              <a:rPr b="1" i="0" lang="en" sz="4000" u="none" cap="none" strike="noStrike">
                <a:solidFill>
                  <a:schemeClr val="dk1"/>
                </a:solidFill>
                <a:latin typeface="Arial"/>
                <a:ea typeface="Arial"/>
                <a:cs typeface="Arial"/>
                <a:sym typeface="Arial"/>
              </a:rPr>
              <a:t>Kubernetes Networking</a:t>
            </a:r>
            <a:endParaRPr b="1" i="0" sz="4000" u="none" cap="none" strike="noStrike">
              <a:solidFill>
                <a:schemeClr val="dk1"/>
              </a:solidFill>
              <a:latin typeface="Arial"/>
              <a:ea typeface="Arial"/>
              <a:cs typeface="Arial"/>
              <a:sym typeface="Arial"/>
            </a:endParaRPr>
          </a:p>
        </p:txBody>
      </p:sp>
      <p:sp>
        <p:nvSpPr>
          <p:cNvPr id="555" name="Google Shape;555;g2aa7d7681e9_0_236"/>
          <p:cNvSpPr txBox="1"/>
          <p:nvPr/>
        </p:nvSpPr>
        <p:spPr>
          <a:xfrm>
            <a:off x="1376200" y="980850"/>
            <a:ext cx="9872700" cy="646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000"/>
              <a:buFont typeface="Arial"/>
              <a:buNone/>
            </a:pPr>
            <a:r>
              <a:rPr b="0" i="0" lang="en" sz="3000" u="none" cap="none" strike="noStrike">
                <a:solidFill>
                  <a:srgbClr val="741B47"/>
                </a:solidFill>
                <a:latin typeface="Arial"/>
                <a:ea typeface="Arial"/>
                <a:cs typeface="Arial"/>
                <a:sym typeface="Arial"/>
              </a:rPr>
              <a:t>NodePort</a:t>
            </a:r>
            <a:endParaRPr b="0" i="0" sz="2400" u="none" cap="none" strike="noStrike">
              <a:solidFill>
                <a:srgbClr val="741B47"/>
              </a:solidFill>
              <a:latin typeface="Arial"/>
              <a:ea typeface="Arial"/>
              <a:cs typeface="Arial"/>
              <a:sym typeface="Arial"/>
            </a:endParaRPr>
          </a:p>
        </p:txBody>
      </p:sp>
      <p:sp>
        <p:nvSpPr>
          <p:cNvPr id="556" name="Google Shape;556;g2aa7d7681e9_0_236"/>
          <p:cNvSpPr/>
          <p:nvPr/>
        </p:nvSpPr>
        <p:spPr>
          <a:xfrm>
            <a:off x="0" y="0"/>
            <a:ext cx="771000" cy="6858000"/>
          </a:xfrm>
          <a:prstGeom prst="rect">
            <a:avLst/>
          </a:prstGeom>
          <a:solidFill>
            <a:srgbClr val="24E4B6"/>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57" name="Google Shape;557;g2aa7d7681e9_0_236"/>
          <p:cNvSpPr txBox="1"/>
          <p:nvPr/>
        </p:nvSpPr>
        <p:spPr>
          <a:xfrm>
            <a:off x="906525" y="1891850"/>
            <a:ext cx="4204200" cy="25242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2000"/>
              <a:buFont typeface="Arial"/>
              <a:buNone/>
            </a:pPr>
            <a:r>
              <a:rPr b="0" i="0" lang="en" sz="2000" u="none" cap="none" strike="noStrike">
                <a:solidFill>
                  <a:srgbClr val="4A1E1E"/>
                </a:solidFill>
                <a:latin typeface="Arial"/>
                <a:ea typeface="Arial"/>
                <a:cs typeface="Arial"/>
                <a:sym typeface="Arial"/>
              </a:rPr>
              <a:t>Exposes traffic to the outside.</a:t>
            </a:r>
            <a:endParaRPr b="0" i="0" sz="2000" u="none" cap="none" strike="noStrike">
              <a:solidFill>
                <a:srgbClr val="4A1E1E"/>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2000"/>
              <a:buFont typeface="Arial"/>
              <a:buNone/>
            </a:pPr>
            <a:r>
              <a:t/>
            </a:r>
            <a:endParaRPr b="0" i="0" sz="2000" u="none" cap="none" strike="noStrike">
              <a:solidFill>
                <a:srgbClr val="4A1E1E"/>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2000"/>
              <a:buFont typeface="Arial"/>
              <a:buNone/>
            </a:pPr>
            <a:r>
              <a:rPr b="1" i="0" lang="en" sz="2000" u="none" cap="none" strike="noStrike">
                <a:solidFill>
                  <a:srgbClr val="4A1E1E"/>
                </a:solidFill>
                <a:latin typeface="Arial"/>
                <a:ea typeface="Arial"/>
                <a:cs typeface="Arial"/>
                <a:sym typeface="Arial"/>
              </a:rPr>
              <a:t>Example Use Case:</a:t>
            </a:r>
            <a:endParaRPr b="1" i="0" sz="2000" u="none" cap="none" strike="noStrike">
              <a:solidFill>
                <a:srgbClr val="4A1E1E"/>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2000"/>
              <a:buFont typeface="Arial"/>
              <a:buNone/>
            </a:pPr>
            <a:r>
              <a:rPr b="0" i="0" lang="en" sz="2000" u="none" cap="none" strike="noStrike">
                <a:solidFill>
                  <a:srgbClr val="4A1E1E"/>
                </a:solidFill>
                <a:latin typeface="Arial"/>
                <a:ea typeface="Arial"/>
                <a:cs typeface="Arial"/>
                <a:sym typeface="Arial"/>
              </a:rPr>
              <a:t>when we want to make our Services which has our app or website accessible from the</a:t>
            </a:r>
            <a:endParaRPr b="0" i="0" sz="2000" u="none" cap="none" strike="noStrike">
              <a:solidFill>
                <a:srgbClr val="4A1E1E"/>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2000"/>
              <a:buFont typeface="Arial"/>
              <a:buNone/>
            </a:pPr>
            <a:r>
              <a:rPr b="0" i="0" lang="en" sz="2000" u="none" cap="none" strike="noStrike">
                <a:solidFill>
                  <a:srgbClr val="4A1E1E"/>
                </a:solidFill>
                <a:latin typeface="Arial"/>
                <a:ea typeface="Arial"/>
                <a:cs typeface="Arial"/>
                <a:sym typeface="Arial"/>
              </a:rPr>
              <a:t>external world.</a:t>
            </a:r>
            <a:endParaRPr b="0" i="0" sz="2000" u="none" cap="none" strike="noStrike">
              <a:solidFill>
                <a:srgbClr val="4A1E1E"/>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Arial"/>
              <a:ea typeface="Arial"/>
              <a:cs typeface="Arial"/>
              <a:sym typeface="Arial"/>
            </a:endParaRPr>
          </a:p>
        </p:txBody>
      </p:sp>
      <p:pic>
        <p:nvPicPr>
          <p:cNvPr id="558" name="Google Shape;558;g2aa7d7681e9_0_236"/>
          <p:cNvPicPr preferRelativeResize="0"/>
          <p:nvPr/>
        </p:nvPicPr>
        <p:blipFill rotWithShape="1">
          <a:blip r:embed="rId4">
            <a:alphaModFix/>
          </a:blip>
          <a:srcRect b="0" l="0" r="0" t="0"/>
          <a:stretch/>
        </p:blipFill>
        <p:spPr>
          <a:xfrm>
            <a:off x="5263125" y="1246350"/>
            <a:ext cx="6591300" cy="477202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2" name="Shape 562"/>
        <p:cNvGrpSpPr/>
        <p:nvPr/>
      </p:nvGrpSpPr>
      <p:grpSpPr>
        <a:xfrm>
          <a:off x="0" y="0"/>
          <a:ext cx="0" cy="0"/>
          <a:chOff x="0" y="0"/>
          <a:chExt cx="0" cy="0"/>
        </a:xfrm>
      </p:grpSpPr>
      <p:sp>
        <p:nvSpPr>
          <p:cNvPr id="563" name="Google Shape;563;g2aa7d7681e9_0_251"/>
          <p:cNvSpPr/>
          <p:nvPr/>
        </p:nvSpPr>
        <p:spPr>
          <a:xfrm>
            <a:off x="0" y="99715"/>
            <a:ext cx="0" cy="257700"/>
          </a:xfrm>
          <a:prstGeom prst="rect">
            <a:avLst/>
          </a:prstGeom>
          <a:solidFill>
            <a:srgbClr val="F8F9FA"/>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564" name="Google Shape;564;g2aa7d7681e9_0_251"/>
          <p:cNvSpPr/>
          <p:nvPr/>
        </p:nvSpPr>
        <p:spPr>
          <a:xfrm>
            <a:off x="0" y="0"/>
            <a:ext cx="771000" cy="6858000"/>
          </a:xfrm>
          <a:prstGeom prst="rect">
            <a:avLst/>
          </a:prstGeom>
          <a:solidFill>
            <a:srgbClr val="24E4B6"/>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65" name="Google Shape;565;g2aa7d7681e9_0_251"/>
          <p:cNvSpPr/>
          <p:nvPr/>
        </p:nvSpPr>
        <p:spPr>
          <a:xfrm>
            <a:off x="771000" y="6763775"/>
            <a:ext cx="11421000" cy="94200"/>
          </a:xfrm>
          <a:prstGeom prst="rect">
            <a:avLst/>
          </a:prstGeom>
          <a:solidFill>
            <a:srgbClr val="24E4B6"/>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566" name="Google Shape;566;g2aa7d7681e9_0_251"/>
          <p:cNvPicPr preferRelativeResize="0"/>
          <p:nvPr/>
        </p:nvPicPr>
        <p:blipFill rotWithShape="1">
          <a:blip r:embed="rId3">
            <a:alphaModFix/>
          </a:blip>
          <a:srcRect b="0" l="0" r="18179" t="9089"/>
          <a:stretch/>
        </p:blipFill>
        <p:spPr>
          <a:xfrm>
            <a:off x="10880650" y="-13225"/>
            <a:ext cx="1311350" cy="1233700"/>
          </a:xfrm>
          <a:prstGeom prst="rect">
            <a:avLst/>
          </a:prstGeom>
          <a:noFill/>
          <a:ln>
            <a:noFill/>
          </a:ln>
        </p:spPr>
      </p:pic>
      <p:sp>
        <p:nvSpPr>
          <p:cNvPr id="567" name="Google Shape;567;g2aa7d7681e9_0_251"/>
          <p:cNvSpPr txBox="1"/>
          <p:nvPr/>
        </p:nvSpPr>
        <p:spPr>
          <a:xfrm>
            <a:off x="699449" y="195600"/>
            <a:ext cx="11492700" cy="708000"/>
          </a:xfrm>
          <a:prstGeom prst="rect">
            <a:avLst/>
          </a:prstGeom>
          <a:noFill/>
          <a:ln>
            <a:noFill/>
          </a:ln>
        </p:spPr>
        <p:txBody>
          <a:bodyPr anchorCtr="0" anchor="b" bIns="45700" lIns="91425" spcFirstLastPara="1" rIns="91425" wrap="square" tIns="45700">
            <a:spAutoFit/>
          </a:bodyPr>
          <a:lstStyle/>
          <a:p>
            <a:pPr indent="0" lvl="0" marL="0" marR="0" rtl="0" algn="ctr">
              <a:lnSpc>
                <a:spcPct val="138000"/>
              </a:lnSpc>
              <a:spcBef>
                <a:spcPts val="0"/>
              </a:spcBef>
              <a:spcAft>
                <a:spcPts val="0"/>
              </a:spcAft>
              <a:buClr>
                <a:schemeClr val="dk1"/>
              </a:buClr>
              <a:buSzPts val="1100"/>
              <a:buFont typeface="Arial"/>
              <a:buNone/>
            </a:pPr>
            <a:r>
              <a:rPr b="1" i="0" lang="en" sz="4000" u="none" cap="none" strike="noStrike">
                <a:solidFill>
                  <a:schemeClr val="dk1"/>
                </a:solidFill>
                <a:latin typeface="Arial"/>
                <a:ea typeface="Arial"/>
                <a:cs typeface="Arial"/>
                <a:sym typeface="Arial"/>
              </a:rPr>
              <a:t>Kubernetes Networking</a:t>
            </a:r>
            <a:endParaRPr b="1" i="0" sz="4000" u="none" cap="none" strike="noStrike">
              <a:solidFill>
                <a:schemeClr val="dk1"/>
              </a:solidFill>
              <a:latin typeface="Arial"/>
              <a:ea typeface="Arial"/>
              <a:cs typeface="Arial"/>
              <a:sym typeface="Arial"/>
            </a:endParaRPr>
          </a:p>
        </p:txBody>
      </p:sp>
      <p:sp>
        <p:nvSpPr>
          <p:cNvPr id="568" name="Google Shape;568;g2aa7d7681e9_0_251"/>
          <p:cNvSpPr txBox="1"/>
          <p:nvPr/>
        </p:nvSpPr>
        <p:spPr>
          <a:xfrm>
            <a:off x="1376200" y="980850"/>
            <a:ext cx="9872700" cy="646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000"/>
              <a:buFont typeface="Arial"/>
              <a:buNone/>
            </a:pPr>
            <a:r>
              <a:rPr b="0" i="0" lang="en" sz="3000" u="none" cap="none" strike="noStrike">
                <a:solidFill>
                  <a:srgbClr val="741B47"/>
                </a:solidFill>
                <a:latin typeface="Arial"/>
                <a:ea typeface="Arial"/>
                <a:cs typeface="Arial"/>
                <a:sym typeface="Arial"/>
              </a:rPr>
              <a:t>NodePort</a:t>
            </a:r>
            <a:endParaRPr b="0" i="0" sz="3000" u="none" cap="none" strike="noStrike">
              <a:solidFill>
                <a:srgbClr val="741B47"/>
              </a:solidFill>
              <a:latin typeface="Arial"/>
              <a:ea typeface="Arial"/>
              <a:cs typeface="Arial"/>
              <a:sym typeface="Arial"/>
            </a:endParaRPr>
          </a:p>
        </p:txBody>
      </p:sp>
      <p:sp>
        <p:nvSpPr>
          <p:cNvPr id="569" name="Google Shape;569;g2aa7d7681e9_0_251"/>
          <p:cNvSpPr/>
          <p:nvPr/>
        </p:nvSpPr>
        <p:spPr>
          <a:xfrm>
            <a:off x="0" y="0"/>
            <a:ext cx="771000" cy="6858000"/>
          </a:xfrm>
          <a:prstGeom prst="rect">
            <a:avLst/>
          </a:prstGeom>
          <a:solidFill>
            <a:srgbClr val="24E4B6"/>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570" name="Google Shape;570;g2aa7d7681e9_0_251"/>
          <p:cNvPicPr preferRelativeResize="0"/>
          <p:nvPr/>
        </p:nvPicPr>
        <p:blipFill rotWithShape="1">
          <a:blip r:embed="rId4">
            <a:alphaModFix/>
          </a:blip>
          <a:srcRect b="0" l="0" r="0" t="0"/>
          <a:stretch/>
        </p:blipFill>
        <p:spPr>
          <a:xfrm>
            <a:off x="2346825" y="1704600"/>
            <a:ext cx="7931456" cy="483162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4" name="Shape 574"/>
        <p:cNvGrpSpPr/>
        <p:nvPr/>
      </p:nvGrpSpPr>
      <p:grpSpPr>
        <a:xfrm>
          <a:off x="0" y="0"/>
          <a:ext cx="0" cy="0"/>
          <a:chOff x="0" y="0"/>
          <a:chExt cx="0" cy="0"/>
        </a:xfrm>
      </p:grpSpPr>
      <p:sp>
        <p:nvSpPr>
          <p:cNvPr id="575" name="Google Shape;575;g2aa7d7681e9_0_263"/>
          <p:cNvSpPr/>
          <p:nvPr/>
        </p:nvSpPr>
        <p:spPr>
          <a:xfrm>
            <a:off x="0" y="99715"/>
            <a:ext cx="0" cy="257700"/>
          </a:xfrm>
          <a:prstGeom prst="rect">
            <a:avLst/>
          </a:prstGeom>
          <a:solidFill>
            <a:srgbClr val="F8F9FA"/>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576" name="Google Shape;576;g2aa7d7681e9_0_263"/>
          <p:cNvSpPr/>
          <p:nvPr/>
        </p:nvSpPr>
        <p:spPr>
          <a:xfrm>
            <a:off x="0" y="0"/>
            <a:ext cx="771000" cy="6858000"/>
          </a:xfrm>
          <a:prstGeom prst="rect">
            <a:avLst/>
          </a:prstGeom>
          <a:solidFill>
            <a:srgbClr val="24E4B6"/>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77" name="Google Shape;577;g2aa7d7681e9_0_263"/>
          <p:cNvSpPr/>
          <p:nvPr/>
        </p:nvSpPr>
        <p:spPr>
          <a:xfrm>
            <a:off x="771000" y="6763775"/>
            <a:ext cx="11421000" cy="94200"/>
          </a:xfrm>
          <a:prstGeom prst="rect">
            <a:avLst/>
          </a:prstGeom>
          <a:solidFill>
            <a:srgbClr val="24E4B6"/>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578" name="Google Shape;578;g2aa7d7681e9_0_263"/>
          <p:cNvPicPr preferRelativeResize="0"/>
          <p:nvPr/>
        </p:nvPicPr>
        <p:blipFill rotWithShape="1">
          <a:blip r:embed="rId3">
            <a:alphaModFix/>
          </a:blip>
          <a:srcRect b="0" l="0" r="18179" t="9089"/>
          <a:stretch/>
        </p:blipFill>
        <p:spPr>
          <a:xfrm>
            <a:off x="10880650" y="-13225"/>
            <a:ext cx="1311350" cy="1233700"/>
          </a:xfrm>
          <a:prstGeom prst="rect">
            <a:avLst/>
          </a:prstGeom>
          <a:noFill/>
          <a:ln>
            <a:noFill/>
          </a:ln>
        </p:spPr>
      </p:pic>
      <p:sp>
        <p:nvSpPr>
          <p:cNvPr id="579" name="Google Shape;579;g2aa7d7681e9_0_263"/>
          <p:cNvSpPr txBox="1"/>
          <p:nvPr/>
        </p:nvSpPr>
        <p:spPr>
          <a:xfrm>
            <a:off x="699449" y="195600"/>
            <a:ext cx="11492700" cy="708000"/>
          </a:xfrm>
          <a:prstGeom prst="rect">
            <a:avLst/>
          </a:prstGeom>
          <a:noFill/>
          <a:ln>
            <a:noFill/>
          </a:ln>
        </p:spPr>
        <p:txBody>
          <a:bodyPr anchorCtr="0" anchor="b" bIns="45700" lIns="91425" spcFirstLastPara="1" rIns="91425" wrap="square" tIns="45700">
            <a:spAutoFit/>
          </a:bodyPr>
          <a:lstStyle/>
          <a:p>
            <a:pPr indent="0" lvl="0" marL="0" marR="0" rtl="0" algn="ctr">
              <a:lnSpc>
                <a:spcPct val="138000"/>
              </a:lnSpc>
              <a:spcBef>
                <a:spcPts val="0"/>
              </a:spcBef>
              <a:spcAft>
                <a:spcPts val="0"/>
              </a:spcAft>
              <a:buClr>
                <a:schemeClr val="dk1"/>
              </a:buClr>
              <a:buSzPts val="1100"/>
              <a:buFont typeface="Arial"/>
              <a:buNone/>
            </a:pPr>
            <a:r>
              <a:rPr b="1" i="0" lang="en" sz="4000" u="none" cap="none" strike="noStrike">
                <a:solidFill>
                  <a:schemeClr val="dk1"/>
                </a:solidFill>
                <a:latin typeface="Arial"/>
                <a:ea typeface="Arial"/>
                <a:cs typeface="Arial"/>
                <a:sym typeface="Arial"/>
              </a:rPr>
              <a:t>Kubernetes Networking</a:t>
            </a:r>
            <a:endParaRPr b="1" i="0" sz="4000" u="none" cap="none" strike="noStrike">
              <a:solidFill>
                <a:schemeClr val="dk1"/>
              </a:solidFill>
              <a:latin typeface="Arial"/>
              <a:ea typeface="Arial"/>
              <a:cs typeface="Arial"/>
              <a:sym typeface="Arial"/>
            </a:endParaRPr>
          </a:p>
        </p:txBody>
      </p:sp>
      <p:sp>
        <p:nvSpPr>
          <p:cNvPr id="580" name="Google Shape;580;g2aa7d7681e9_0_263"/>
          <p:cNvSpPr txBox="1"/>
          <p:nvPr/>
        </p:nvSpPr>
        <p:spPr>
          <a:xfrm>
            <a:off x="1376200" y="980850"/>
            <a:ext cx="9872700" cy="646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000"/>
              <a:buFont typeface="Arial"/>
              <a:buNone/>
            </a:pPr>
            <a:r>
              <a:rPr b="0" i="0" lang="en" sz="3000" u="none" cap="none" strike="noStrike">
                <a:solidFill>
                  <a:srgbClr val="741B47"/>
                </a:solidFill>
                <a:latin typeface="Arial"/>
                <a:ea typeface="Arial"/>
                <a:cs typeface="Arial"/>
                <a:sym typeface="Arial"/>
              </a:rPr>
              <a:t>Labels and loose coupling</a:t>
            </a:r>
            <a:endParaRPr b="0" i="0" sz="3000" u="none" cap="none" strike="noStrike">
              <a:solidFill>
                <a:srgbClr val="741B47"/>
              </a:solidFill>
              <a:latin typeface="Arial"/>
              <a:ea typeface="Arial"/>
              <a:cs typeface="Arial"/>
              <a:sym typeface="Arial"/>
            </a:endParaRPr>
          </a:p>
        </p:txBody>
      </p:sp>
      <p:sp>
        <p:nvSpPr>
          <p:cNvPr id="581" name="Google Shape;581;g2aa7d7681e9_0_263"/>
          <p:cNvSpPr/>
          <p:nvPr/>
        </p:nvSpPr>
        <p:spPr>
          <a:xfrm>
            <a:off x="0" y="0"/>
            <a:ext cx="771000" cy="6858000"/>
          </a:xfrm>
          <a:prstGeom prst="rect">
            <a:avLst/>
          </a:prstGeom>
          <a:solidFill>
            <a:srgbClr val="24E4B6"/>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582" name="Google Shape;582;g2aa7d7681e9_0_263"/>
          <p:cNvPicPr preferRelativeResize="0"/>
          <p:nvPr/>
        </p:nvPicPr>
        <p:blipFill rotWithShape="1">
          <a:blip r:embed="rId4">
            <a:alphaModFix/>
          </a:blip>
          <a:srcRect b="0" l="0" r="0" t="0"/>
          <a:stretch/>
        </p:blipFill>
        <p:spPr>
          <a:xfrm>
            <a:off x="771000" y="1971550"/>
            <a:ext cx="5797974" cy="3299875"/>
          </a:xfrm>
          <a:prstGeom prst="rect">
            <a:avLst/>
          </a:prstGeom>
          <a:noFill/>
          <a:ln>
            <a:noFill/>
          </a:ln>
        </p:spPr>
      </p:pic>
      <p:pic>
        <p:nvPicPr>
          <p:cNvPr id="583" name="Google Shape;583;g2aa7d7681e9_0_263"/>
          <p:cNvPicPr preferRelativeResize="0"/>
          <p:nvPr/>
        </p:nvPicPr>
        <p:blipFill rotWithShape="1">
          <a:blip r:embed="rId5">
            <a:alphaModFix/>
          </a:blip>
          <a:srcRect b="0" l="0" r="0" t="0"/>
          <a:stretch/>
        </p:blipFill>
        <p:spPr>
          <a:xfrm>
            <a:off x="6658050" y="2117975"/>
            <a:ext cx="5533950" cy="300702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7" name="Shape 587"/>
        <p:cNvGrpSpPr/>
        <p:nvPr/>
      </p:nvGrpSpPr>
      <p:grpSpPr>
        <a:xfrm>
          <a:off x="0" y="0"/>
          <a:ext cx="0" cy="0"/>
          <a:chOff x="0" y="0"/>
          <a:chExt cx="0" cy="0"/>
        </a:xfrm>
      </p:grpSpPr>
      <p:sp>
        <p:nvSpPr>
          <p:cNvPr id="588" name="Google Shape;588;g2ad40089ea5_2_188"/>
          <p:cNvSpPr/>
          <p:nvPr/>
        </p:nvSpPr>
        <p:spPr>
          <a:xfrm>
            <a:off x="0" y="99715"/>
            <a:ext cx="0" cy="257700"/>
          </a:xfrm>
          <a:prstGeom prst="rect">
            <a:avLst/>
          </a:prstGeom>
          <a:solidFill>
            <a:srgbClr val="F8F9FA"/>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589" name="Google Shape;589;g2ad40089ea5_2_188"/>
          <p:cNvSpPr/>
          <p:nvPr/>
        </p:nvSpPr>
        <p:spPr>
          <a:xfrm>
            <a:off x="0" y="0"/>
            <a:ext cx="771000" cy="6858000"/>
          </a:xfrm>
          <a:prstGeom prst="rect">
            <a:avLst/>
          </a:prstGeom>
          <a:solidFill>
            <a:srgbClr val="24E4B6"/>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90" name="Google Shape;590;g2ad40089ea5_2_188"/>
          <p:cNvSpPr/>
          <p:nvPr/>
        </p:nvSpPr>
        <p:spPr>
          <a:xfrm>
            <a:off x="771000" y="6763775"/>
            <a:ext cx="11421000" cy="94200"/>
          </a:xfrm>
          <a:prstGeom prst="rect">
            <a:avLst/>
          </a:prstGeom>
          <a:solidFill>
            <a:srgbClr val="24E4B6"/>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591" name="Google Shape;591;g2ad40089ea5_2_188"/>
          <p:cNvPicPr preferRelativeResize="0"/>
          <p:nvPr/>
        </p:nvPicPr>
        <p:blipFill rotWithShape="1">
          <a:blip r:embed="rId3">
            <a:alphaModFix/>
          </a:blip>
          <a:srcRect b="0" l="0" r="18179" t="9089"/>
          <a:stretch/>
        </p:blipFill>
        <p:spPr>
          <a:xfrm>
            <a:off x="10880650" y="-13225"/>
            <a:ext cx="1311350" cy="1233700"/>
          </a:xfrm>
          <a:prstGeom prst="rect">
            <a:avLst/>
          </a:prstGeom>
          <a:noFill/>
          <a:ln>
            <a:noFill/>
          </a:ln>
        </p:spPr>
      </p:pic>
      <p:sp>
        <p:nvSpPr>
          <p:cNvPr id="592" name="Google Shape;592;g2ad40089ea5_2_188"/>
          <p:cNvSpPr txBox="1"/>
          <p:nvPr/>
        </p:nvSpPr>
        <p:spPr>
          <a:xfrm>
            <a:off x="699449" y="195600"/>
            <a:ext cx="11492700" cy="708000"/>
          </a:xfrm>
          <a:prstGeom prst="rect">
            <a:avLst/>
          </a:prstGeom>
          <a:noFill/>
          <a:ln>
            <a:noFill/>
          </a:ln>
        </p:spPr>
        <p:txBody>
          <a:bodyPr anchorCtr="0" anchor="b" bIns="45700" lIns="91425" spcFirstLastPara="1" rIns="91425" wrap="square" tIns="45700">
            <a:spAutoFit/>
          </a:bodyPr>
          <a:lstStyle/>
          <a:p>
            <a:pPr indent="0" lvl="0" marL="0" marR="0" rtl="0" algn="ctr">
              <a:lnSpc>
                <a:spcPct val="138000"/>
              </a:lnSpc>
              <a:spcBef>
                <a:spcPts val="0"/>
              </a:spcBef>
              <a:spcAft>
                <a:spcPts val="0"/>
              </a:spcAft>
              <a:buClr>
                <a:schemeClr val="dk1"/>
              </a:buClr>
              <a:buSzPts val="1100"/>
              <a:buFont typeface="Arial"/>
              <a:buNone/>
            </a:pPr>
            <a:r>
              <a:rPr b="1" i="0" lang="en" sz="4000" u="none" cap="none" strike="noStrike">
                <a:solidFill>
                  <a:schemeClr val="dk1"/>
                </a:solidFill>
                <a:latin typeface="Arial"/>
                <a:ea typeface="Arial"/>
                <a:cs typeface="Arial"/>
                <a:sym typeface="Arial"/>
              </a:rPr>
              <a:t>Kubernetes Networking</a:t>
            </a:r>
            <a:endParaRPr b="1" i="0" sz="4000" u="none" cap="none" strike="noStrike">
              <a:solidFill>
                <a:schemeClr val="dk1"/>
              </a:solidFill>
              <a:latin typeface="Arial"/>
              <a:ea typeface="Arial"/>
              <a:cs typeface="Arial"/>
              <a:sym typeface="Arial"/>
            </a:endParaRPr>
          </a:p>
        </p:txBody>
      </p:sp>
      <p:sp>
        <p:nvSpPr>
          <p:cNvPr id="593" name="Google Shape;593;g2ad40089ea5_2_188"/>
          <p:cNvSpPr txBox="1"/>
          <p:nvPr/>
        </p:nvSpPr>
        <p:spPr>
          <a:xfrm>
            <a:off x="1376200" y="980850"/>
            <a:ext cx="9150000" cy="1262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500"/>
              <a:buFont typeface="Arial"/>
              <a:buNone/>
            </a:pPr>
            <a:r>
              <a:rPr b="0" i="0" lang="en" sz="2500" u="none" cap="none" strike="noStrike">
                <a:solidFill>
                  <a:srgbClr val="741B47"/>
                </a:solidFill>
                <a:latin typeface="Arial"/>
                <a:ea typeface="Arial"/>
                <a:cs typeface="Arial"/>
                <a:sym typeface="Arial"/>
              </a:rPr>
              <a:t>Ingress</a:t>
            </a:r>
            <a:r>
              <a:rPr b="0" i="0" lang="en" sz="3000" u="none" cap="none" strike="noStrike">
                <a:solidFill>
                  <a:srgbClr val="741B47"/>
                </a:solidFill>
                <a:latin typeface="Arial"/>
                <a:ea typeface="Arial"/>
                <a:cs typeface="Arial"/>
                <a:sym typeface="Arial"/>
              </a:rPr>
              <a:t>:</a:t>
            </a:r>
            <a:r>
              <a:rPr b="0" i="0" lang="en" sz="2000" u="none" cap="none" strike="noStrike">
                <a:solidFill>
                  <a:schemeClr val="dk1"/>
                </a:solidFill>
                <a:latin typeface="Arial"/>
                <a:ea typeface="Arial"/>
                <a:cs typeface="Arial"/>
                <a:sym typeface="Arial"/>
              </a:rPr>
              <a:t>With Ingress, users do not connect directly to a Service. Users reach the Ingress endpoint, and, from there, the request is forwarded to the desired Service. </a:t>
            </a:r>
            <a:endParaRPr b="0" i="0" sz="2000" u="none" cap="none" strike="noStrike">
              <a:solidFill>
                <a:schemeClr val="dk1"/>
              </a:solidFill>
              <a:latin typeface="Arial"/>
              <a:ea typeface="Arial"/>
              <a:cs typeface="Arial"/>
              <a:sym typeface="Arial"/>
            </a:endParaRPr>
          </a:p>
        </p:txBody>
      </p:sp>
      <p:sp>
        <p:nvSpPr>
          <p:cNvPr id="594" name="Google Shape;594;g2ad40089ea5_2_188"/>
          <p:cNvSpPr/>
          <p:nvPr/>
        </p:nvSpPr>
        <p:spPr>
          <a:xfrm>
            <a:off x="0" y="0"/>
            <a:ext cx="771000" cy="6858000"/>
          </a:xfrm>
          <a:prstGeom prst="rect">
            <a:avLst/>
          </a:prstGeom>
          <a:solidFill>
            <a:srgbClr val="24E4B6"/>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595" name="Google Shape;595;g2ad40089ea5_2_188"/>
          <p:cNvPicPr preferRelativeResize="0"/>
          <p:nvPr/>
        </p:nvPicPr>
        <p:blipFill rotWithShape="1">
          <a:blip r:embed="rId4">
            <a:alphaModFix/>
          </a:blip>
          <a:srcRect b="0" l="0" r="0" t="0"/>
          <a:stretch/>
        </p:blipFill>
        <p:spPr>
          <a:xfrm>
            <a:off x="2423288" y="2592025"/>
            <a:ext cx="8045025" cy="263202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9" name="Shape 599"/>
        <p:cNvGrpSpPr/>
        <p:nvPr/>
      </p:nvGrpSpPr>
      <p:grpSpPr>
        <a:xfrm>
          <a:off x="0" y="0"/>
          <a:ext cx="0" cy="0"/>
          <a:chOff x="0" y="0"/>
          <a:chExt cx="0" cy="0"/>
        </a:xfrm>
      </p:grpSpPr>
      <p:sp>
        <p:nvSpPr>
          <p:cNvPr id="600" name="Google Shape;600;g2ad40089ea5_2_201"/>
          <p:cNvSpPr/>
          <p:nvPr/>
        </p:nvSpPr>
        <p:spPr>
          <a:xfrm>
            <a:off x="0" y="99715"/>
            <a:ext cx="0" cy="257700"/>
          </a:xfrm>
          <a:prstGeom prst="rect">
            <a:avLst/>
          </a:prstGeom>
          <a:solidFill>
            <a:srgbClr val="F8F9FA"/>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601" name="Google Shape;601;g2ad40089ea5_2_201"/>
          <p:cNvSpPr/>
          <p:nvPr/>
        </p:nvSpPr>
        <p:spPr>
          <a:xfrm>
            <a:off x="0" y="0"/>
            <a:ext cx="771000" cy="6858000"/>
          </a:xfrm>
          <a:prstGeom prst="rect">
            <a:avLst/>
          </a:prstGeom>
          <a:solidFill>
            <a:srgbClr val="24E4B6"/>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02" name="Google Shape;602;g2ad40089ea5_2_201"/>
          <p:cNvSpPr/>
          <p:nvPr/>
        </p:nvSpPr>
        <p:spPr>
          <a:xfrm>
            <a:off x="771000" y="6763775"/>
            <a:ext cx="11421000" cy="94200"/>
          </a:xfrm>
          <a:prstGeom prst="rect">
            <a:avLst/>
          </a:prstGeom>
          <a:solidFill>
            <a:srgbClr val="24E4B6"/>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603" name="Google Shape;603;g2ad40089ea5_2_201"/>
          <p:cNvPicPr preferRelativeResize="0"/>
          <p:nvPr/>
        </p:nvPicPr>
        <p:blipFill rotWithShape="1">
          <a:blip r:embed="rId3">
            <a:alphaModFix/>
          </a:blip>
          <a:srcRect b="0" l="0" r="18179" t="9089"/>
          <a:stretch/>
        </p:blipFill>
        <p:spPr>
          <a:xfrm>
            <a:off x="10880650" y="-13225"/>
            <a:ext cx="1311350" cy="1233700"/>
          </a:xfrm>
          <a:prstGeom prst="rect">
            <a:avLst/>
          </a:prstGeom>
          <a:noFill/>
          <a:ln>
            <a:noFill/>
          </a:ln>
        </p:spPr>
      </p:pic>
      <p:sp>
        <p:nvSpPr>
          <p:cNvPr id="604" name="Google Shape;604;g2ad40089ea5_2_201"/>
          <p:cNvSpPr txBox="1"/>
          <p:nvPr/>
        </p:nvSpPr>
        <p:spPr>
          <a:xfrm>
            <a:off x="699449" y="195600"/>
            <a:ext cx="11492700" cy="708000"/>
          </a:xfrm>
          <a:prstGeom prst="rect">
            <a:avLst/>
          </a:prstGeom>
          <a:noFill/>
          <a:ln>
            <a:noFill/>
          </a:ln>
        </p:spPr>
        <p:txBody>
          <a:bodyPr anchorCtr="0" anchor="b" bIns="45700" lIns="91425" spcFirstLastPara="1" rIns="91425" wrap="square" tIns="45700">
            <a:spAutoFit/>
          </a:bodyPr>
          <a:lstStyle/>
          <a:p>
            <a:pPr indent="0" lvl="0" marL="0" marR="0" rtl="0" algn="ctr">
              <a:lnSpc>
                <a:spcPct val="138000"/>
              </a:lnSpc>
              <a:spcBef>
                <a:spcPts val="0"/>
              </a:spcBef>
              <a:spcAft>
                <a:spcPts val="0"/>
              </a:spcAft>
              <a:buClr>
                <a:schemeClr val="dk1"/>
              </a:buClr>
              <a:buSzPts val="1100"/>
              <a:buFont typeface="Arial"/>
              <a:buNone/>
            </a:pPr>
            <a:r>
              <a:rPr b="1" i="0" lang="en" sz="4000" u="none" cap="none" strike="noStrike">
                <a:solidFill>
                  <a:schemeClr val="dk1"/>
                </a:solidFill>
                <a:latin typeface="Arial"/>
                <a:ea typeface="Arial"/>
                <a:cs typeface="Arial"/>
                <a:sym typeface="Arial"/>
              </a:rPr>
              <a:t>Kubernetes Networking</a:t>
            </a:r>
            <a:endParaRPr b="1" i="0" sz="4000" u="none" cap="none" strike="noStrike">
              <a:solidFill>
                <a:schemeClr val="dk1"/>
              </a:solidFill>
              <a:latin typeface="Arial"/>
              <a:ea typeface="Arial"/>
              <a:cs typeface="Arial"/>
              <a:sym typeface="Arial"/>
            </a:endParaRPr>
          </a:p>
        </p:txBody>
      </p:sp>
      <p:sp>
        <p:nvSpPr>
          <p:cNvPr id="605" name="Google Shape;605;g2ad40089ea5_2_201"/>
          <p:cNvSpPr/>
          <p:nvPr/>
        </p:nvSpPr>
        <p:spPr>
          <a:xfrm>
            <a:off x="0" y="0"/>
            <a:ext cx="771000" cy="6858000"/>
          </a:xfrm>
          <a:prstGeom prst="rect">
            <a:avLst/>
          </a:prstGeom>
          <a:solidFill>
            <a:srgbClr val="24E4B6"/>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606" name="Google Shape;606;g2ad40089ea5_2_201"/>
          <p:cNvPicPr preferRelativeResize="0"/>
          <p:nvPr/>
        </p:nvPicPr>
        <p:blipFill rotWithShape="1">
          <a:blip r:embed="rId4">
            <a:alphaModFix/>
          </a:blip>
          <a:srcRect b="0" l="0" r="0" t="0"/>
          <a:stretch/>
        </p:blipFill>
        <p:spPr>
          <a:xfrm>
            <a:off x="2057400" y="1795375"/>
            <a:ext cx="8077200" cy="4248150"/>
          </a:xfrm>
          <a:prstGeom prst="rect">
            <a:avLst/>
          </a:prstGeom>
          <a:noFill/>
          <a:ln>
            <a:noFill/>
          </a:ln>
        </p:spPr>
      </p:pic>
      <p:sp>
        <p:nvSpPr>
          <p:cNvPr id="607" name="Google Shape;607;g2ad40089ea5_2_201"/>
          <p:cNvSpPr txBox="1"/>
          <p:nvPr/>
        </p:nvSpPr>
        <p:spPr>
          <a:xfrm>
            <a:off x="1376200" y="980850"/>
            <a:ext cx="9504600" cy="646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000"/>
              <a:buFont typeface="Arial"/>
              <a:buNone/>
            </a:pPr>
            <a:r>
              <a:rPr b="0" i="0" lang="en" sz="3000" u="none" cap="none" strike="noStrike">
                <a:solidFill>
                  <a:srgbClr val="741B47"/>
                </a:solidFill>
                <a:latin typeface="Arial"/>
                <a:ea typeface="Arial"/>
                <a:cs typeface="Arial"/>
                <a:sym typeface="Arial"/>
              </a:rPr>
              <a:t>                                         Ingress</a:t>
            </a:r>
            <a:endParaRPr b="0" i="0" sz="2400" u="none" cap="none" strike="noStrike">
              <a:solidFill>
                <a:srgbClr val="741B47"/>
              </a:solidFill>
              <a:latin typeface="Arial"/>
              <a:ea typeface="Arial"/>
              <a:cs typeface="Arial"/>
              <a:sym typeface="Arial"/>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1" name="Shape 611"/>
        <p:cNvGrpSpPr/>
        <p:nvPr/>
      </p:nvGrpSpPr>
      <p:grpSpPr>
        <a:xfrm>
          <a:off x="0" y="0"/>
          <a:ext cx="0" cy="0"/>
          <a:chOff x="0" y="0"/>
          <a:chExt cx="0" cy="0"/>
        </a:xfrm>
      </p:grpSpPr>
      <p:sp>
        <p:nvSpPr>
          <p:cNvPr id="612" name="Google Shape;612;g2ad40089ea5_2_173"/>
          <p:cNvSpPr/>
          <p:nvPr/>
        </p:nvSpPr>
        <p:spPr>
          <a:xfrm>
            <a:off x="0" y="99715"/>
            <a:ext cx="0" cy="257700"/>
          </a:xfrm>
          <a:prstGeom prst="rect">
            <a:avLst/>
          </a:prstGeom>
          <a:solidFill>
            <a:srgbClr val="F8F9FA"/>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613" name="Google Shape;613;g2ad40089ea5_2_173"/>
          <p:cNvSpPr/>
          <p:nvPr/>
        </p:nvSpPr>
        <p:spPr>
          <a:xfrm>
            <a:off x="0" y="0"/>
            <a:ext cx="771000" cy="6858000"/>
          </a:xfrm>
          <a:prstGeom prst="rect">
            <a:avLst/>
          </a:prstGeom>
          <a:solidFill>
            <a:srgbClr val="24E4B6"/>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14" name="Google Shape;614;g2ad40089ea5_2_173"/>
          <p:cNvSpPr/>
          <p:nvPr/>
        </p:nvSpPr>
        <p:spPr>
          <a:xfrm>
            <a:off x="771000" y="6763775"/>
            <a:ext cx="11421000" cy="94200"/>
          </a:xfrm>
          <a:prstGeom prst="rect">
            <a:avLst/>
          </a:prstGeom>
          <a:solidFill>
            <a:srgbClr val="24E4B6"/>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615" name="Google Shape;615;g2ad40089ea5_2_173"/>
          <p:cNvPicPr preferRelativeResize="0"/>
          <p:nvPr/>
        </p:nvPicPr>
        <p:blipFill rotWithShape="1">
          <a:blip r:embed="rId3">
            <a:alphaModFix/>
          </a:blip>
          <a:srcRect b="0" l="0" r="18179" t="9089"/>
          <a:stretch/>
        </p:blipFill>
        <p:spPr>
          <a:xfrm>
            <a:off x="10880650" y="-13225"/>
            <a:ext cx="1311350" cy="1233700"/>
          </a:xfrm>
          <a:prstGeom prst="rect">
            <a:avLst/>
          </a:prstGeom>
          <a:noFill/>
          <a:ln>
            <a:noFill/>
          </a:ln>
        </p:spPr>
      </p:pic>
      <p:sp>
        <p:nvSpPr>
          <p:cNvPr id="616" name="Google Shape;616;g2ad40089ea5_2_173"/>
          <p:cNvSpPr txBox="1"/>
          <p:nvPr/>
        </p:nvSpPr>
        <p:spPr>
          <a:xfrm>
            <a:off x="699449" y="195600"/>
            <a:ext cx="11492700" cy="708000"/>
          </a:xfrm>
          <a:prstGeom prst="rect">
            <a:avLst/>
          </a:prstGeom>
          <a:noFill/>
          <a:ln>
            <a:noFill/>
          </a:ln>
        </p:spPr>
        <p:txBody>
          <a:bodyPr anchorCtr="0" anchor="b" bIns="45700" lIns="91425" spcFirstLastPara="1" rIns="91425" wrap="square" tIns="45700">
            <a:spAutoFit/>
          </a:bodyPr>
          <a:lstStyle/>
          <a:p>
            <a:pPr indent="0" lvl="0" marL="0" marR="0" rtl="0" algn="ctr">
              <a:lnSpc>
                <a:spcPct val="138000"/>
              </a:lnSpc>
              <a:spcBef>
                <a:spcPts val="0"/>
              </a:spcBef>
              <a:spcAft>
                <a:spcPts val="0"/>
              </a:spcAft>
              <a:buClr>
                <a:schemeClr val="dk1"/>
              </a:buClr>
              <a:buSzPts val="1100"/>
              <a:buFont typeface="Arial"/>
              <a:buNone/>
            </a:pPr>
            <a:r>
              <a:rPr b="1" i="0" lang="en" sz="4000" u="none" cap="none" strike="noStrike">
                <a:solidFill>
                  <a:schemeClr val="dk1"/>
                </a:solidFill>
                <a:latin typeface="Arial"/>
                <a:ea typeface="Arial"/>
                <a:cs typeface="Arial"/>
                <a:sym typeface="Arial"/>
              </a:rPr>
              <a:t>Kubernetes Networking</a:t>
            </a:r>
            <a:endParaRPr b="1" i="0" sz="4000" u="none" cap="none" strike="noStrike">
              <a:solidFill>
                <a:schemeClr val="dk1"/>
              </a:solidFill>
              <a:latin typeface="Arial"/>
              <a:ea typeface="Arial"/>
              <a:cs typeface="Arial"/>
              <a:sym typeface="Arial"/>
            </a:endParaRPr>
          </a:p>
        </p:txBody>
      </p:sp>
      <p:sp>
        <p:nvSpPr>
          <p:cNvPr id="617" name="Google Shape;617;g2ad40089ea5_2_173"/>
          <p:cNvSpPr txBox="1"/>
          <p:nvPr/>
        </p:nvSpPr>
        <p:spPr>
          <a:xfrm>
            <a:off x="1376200" y="980850"/>
            <a:ext cx="9872700" cy="954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500"/>
              <a:buFont typeface="Arial"/>
              <a:buNone/>
            </a:pPr>
            <a:r>
              <a:rPr b="0" i="0" lang="en" sz="2500" u="none" cap="none" strike="noStrike">
                <a:solidFill>
                  <a:srgbClr val="741B47"/>
                </a:solidFill>
                <a:latin typeface="Arial"/>
                <a:ea typeface="Arial"/>
                <a:cs typeface="Arial"/>
                <a:sym typeface="Arial"/>
              </a:rPr>
              <a:t>Ingress</a:t>
            </a:r>
            <a:r>
              <a:rPr b="0" i="0" lang="en" sz="3000" u="none" cap="none" strike="noStrike">
                <a:solidFill>
                  <a:srgbClr val="741B47"/>
                </a:solidFill>
                <a:latin typeface="Arial"/>
                <a:ea typeface="Arial"/>
                <a:cs typeface="Arial"/>
                <a:sym typeface="Arial"/>
              </a:rPr>
              <a:t>:</a:t>
            </a:r>
            <a:r>
              <a:rPr b="0" i="0" lang="en" sz="2000" u="none" cap="none" strike="noStrike">
                <a:solidFill>
                  <a:schemeClr val="dk1"/>
                </a:solidFill>
                <a:latin typeface="Arial"/>
                <a:ea typeface="Arial"/>
                <a:cs typeface="Arial"/>
                <a:sym typeface="Arial"/>
              </a:rPr>
              <a:t>exposes HTTP and HTTPS routes from outside the cluster to services within the cluster.</a:t>
            </a:r>
            <a:endParaRPr b="0" i="0" sz="2000" u="none" cap="none" strike="noStrike">
              <a:solidFill>
                <a:schemeClr val="dk1"/>
              </a:solidFill>
              <a:latin typeface="Arial"/>
              <a:ea typeface="Arial"/>
              <a:cs typeface="Arial"/>
              <a:sym typeface="Arial"/>
            </a:endParaRPr>
          </a:p>
        </p:txBody>
      </p:sp>
      <p:sp>
        <p:nvSpPr>
          <p:cNvPr id="618" name="Google Shape;618;g2ad40089ea5_2_173"/>
          <p:cNvSpPr/>
          <p:nvPr/>
        </p:nvSpPr>
        <p:spPr>
          <a:xfrm>
            <a:off x="0" y="0"/>
            <a:ext cx="771000" cy="6858000"/>
          </a:xfrm>
          <a:prstGeom prst="rect">
            <a:avLst/>
          </a:prstGeom>
          <a:solidFill>
            <a:srgbClr val="24E4B6"/>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619" name="Google Shape;619;g2ad40089ea5_2_173"/>
          <p:cNvPicPr preferRelativeResize="0"/>
          <p:nvPr/>
        </p:nvPicPr>
        <p:blipFill rotWithShape="1">
          <a:blip r:embed="rId4">
            <a:alphaModFix/>
          </a:blip>
          <a:srcRect b="0" l="0" r="0" t="0"/>
          <a:stretch/>
        </p:blipFill>
        <p:spPr>
          <a:xfrm>
            <a:off x="2166325" y="1935150"/>
            <a:ext cx="8714316" cy="452382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23" name="Shape 623"/>
        <p:cNvGrpSpPr/>
        <p:nvPr/>
      </p:nvGrpSpPr>
      <p:grpSpPr>
        <a:xfrm>
          <a:off x="0" y="0"/>
          <a:ext cx="0" cy="0"/>
          <a:chOff x="0" y="0"/>
          <a:chExt cx="0" cy="0"/>
        </a:xfrm>
      </p:grpSpPr>
      <p:sp>
        <p:nvSpPr>
          <p:cNvPr id="624" name="Google Shape;624;g2ae5a901eb5_0_173"/>
          <p:cNvSpPr/>
          <p:nvPr/>
        </p:nvSpPr>
        <p:spPr>
          <a:xfrm>
            <a:off x="-636625" y="142975"/>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100"/>
              <a:buFont typeface="Arial"/>
              <a:buNone/>
            </a:pPr>
            <a:r>
              <a:t/>
            </a:r>
            <a:endParaRPr b="0" i="0" sz="11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0" lang="en" sz="3600" u="none" cap="none" strike="noStrike">
                <a:solidFill>
                  <a:srgbClr val="741B47"/>
                </a:solidFill>
                <a:latin typeface="Arial"/>
                <a:ea typeface="Arial"/>
                <a:cs typeface="Arial"/>
                <a:sym typeface="Arial"/>
              </a:rPr>
              <a:t>                      </a:t>
            </a:r>
            <a:endParaRPr b="0" i="0" sz="3600" u="none" cap="none" strike="noStrike">
              <a:solidFill>
                <a:srgbClr val="741B47"/>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0" lang="en" sz="3600" u="none" cap="none" strike="noStrike">
                <a:solidFill>
                  <a:srgbClr val="741B47"/>
                </a:solidFill>
                <a:latin typeface="Arial"/>
                <a:ea typeface="Arial"/>
                <a:cs typeface="Arial"/>
                <a:sym typeface="Arial"/>
              </a:rPr>
              <a:t>                 </a:t>
            </a:r>
            <a:endParaRPr b="0" i="0" sz="2400" u="none" cap="none" strike="noStrike">
              <a:solidFill>
                <a:srgbClr val="3A3F5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t/>
            </a:r>
            <a:endParaRPr b="0" i="0" sz="2400" u="none" cap="none" strike="noStrike">
              <a:solidFill>
                <a:srgbClr val="3A3F5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t/>
            </a:r>
            <a:endParaRPr b="0" i="0" sz="2400" u="none" cap="none" strike="noStrike">
              <a:solidFill>
                <a:srgbClr val="3A3F5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t/>
            </a:r>
            <a:endParaRPr b="0" i="0" sz="2400" u="none" cap="none" strike="noStrike">
              <a:solidFill>
                <a:srgbClr val="3A3F50"/>
              </a:solidFill>
              <a:latin typeface="Arial"/>
              <a:ea typeface="Arial"/>
              <a:cs typeface="Arial"/>
              <a:sym typeface="Arial"/>
            </a:endParaRPr>
          </a:p>
        </p:txBody>
      </p:sp>
      <p:sp>
        <p:nvSpPr>
          <p:cNvPr id="625" name="Google Shape;625;g2ae5a901eb5_0_173"/>
          <p:cNvSpPr txBox="1"/>
          <p:nvPr>
            <p:ph type="ctrTitle"/>
          </p:nvPr>
        </p:nvSpPr>
        <p:spPr>
          <a:xfrm>
            <a:off x="1425875" y="1235950"/>
            <a:ext cx="10129500" cy="87810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Clr>
                <a:schemeClr val="dk1"/>
              </a:buClr>
              <a:buSzPts val="6600"/>
              <a:buFont typeface="Arial"/>
              <a:buNone/>
            </a:pPr>
            <a:r>
              <a:rPr b="1" lang="en" sz="5600">
                <a:solidFill>
                  <a:srgbClr val="1C4587"/>
                </a:solidFill>
                <a:latin typeface="Exo"/>
                <a:ea typeface="Exo"/>
                <a:cs typeface="Exo"/>
                <a:sym typeface="Exo"/>
              </a:rPr>
              <a:t>Secrets and Configmaps</a:t>
            </a:r>
            <a:endParaRPr b="1" sz="5600">
              <a:solidFill>
                <a:srgbClr val="1C4587"/>
              </a:solidFill>
              <a:latin typeface="Exo"/>
              <a:ea typeface="Exo"/>
              <a:cs typeface="Exo"/>
              <a:sym typeface="Exo"/>
            </a:endParaRPr>
          </a:p>
        </p:txBody>
      </p:sp>
      <p:sp>
        <p:nvSpPr>
          <p:cNvPr id="626" name="Google Shape;626;g2ae5a901eb5_0_173"/>
          <p:cNvSpPr/>
          <p:nvPr/>
        </p:nvSpPr>
        <p:spPr>
          <a:xfrm rot="5400000">
            <a:off x="759867" y="346833"/>
            <a:ext cx="146400" cy="7041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627" name="Google Shape;627;g2ae5a901eb5_0_173"/>
          <p:cNvSpPr/>
          <p:nvPr/>
        </p:nvSpPr>
        <p:spPr>
          <a:xfrm>
            <a:off x="371475" y="620656"/>
            <a:ext cx="993000" cy="151200"/>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28" name="Google Shape;628;g2ae5a901eb5_0_173"/>
          <p:cNvSpPr/>
          <p:nvPr/>
        </p:nvSpPr>
        <p:spPr>
          <a:xfrm>
            <a:off x="0" y="0"/>
            <a:ext cx="771000" cy="6858000"/>
          </a:xfrm>
          <a:prstGeom prst="rect">
            <a:avLst/>
          </a:prstGeom>
          <a:solidFill>
            <a:srgbClr val="24E4B6"/>
          </a:solidFill>
          <a:ln cap="flat" cmpd="sng" w="12700">
            <a:solidFill>
              <a:schemeClr val="lt1"/>
            </a:solidFill>
            <a:prstDash val="solid"/>
            <a:miter lim="800000"/>
            <a:headEnd len="sm" w="sm" type="none"/>
            <a:tailEnd len="sm" w="sm" type="none"/>
          </a:ln>
          <a:effectLst>
            <a:outerShdw blurRad="57150" rotWithShape="0" algn="bl" dir="5400000" dist="19050">
              <a:srgbClr val="00FF00">
                <a:alpha val="4862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29" name="Google Shape;629;g2ae5a901eb5_0_173"/>
          <p:cNvSpPr/>
          <p:nvPr/>
        </p:nvSpPr>
        <p:spPr>
          <a:xfrm>
            <a:off x="780122" y="4439376"/>
            <a:ext cx="11421000" cy="2418600"/>
          </a:xfrm>
          <a:prstGeom prst="rtTriangle">
            <a:avLst/>
          </a:prstGeom>
          <a:solidFill>
            <a:srgbClr val="B2FACD"/>
          </a:solidFill>
          <a:ln cap="flat" cmpd="sng" w="25400">
            <a:solidFill>
              <a:srgbClr val="B2FAC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630" name="Google Shape;630;g2ae5a901eb5_0_173"/>
          <p:cNvPicPr preferRelativeResize="0"/>
          <p:nvPr/>
        </p:nvPicPr>
        <p:blipFill rotWithShape="1">
          <a:blip r:embed="rId3">
            <a:alphaModFix/>
          </a:blip>
          <a:srcRect b="0" l="0" r="18179" t="9089"/>
          <a:stretch/>
        </p:blipFill>
        <p:spPr>
          <a:xfrm>
            <a:off x="10728250" y="62975"/>
            <a:ext cx="1311350" cy="123370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4" name="Shape 634"/>
        <p:cNvGrpSpPr/>
        <p:nvPr/>
      </p:nvGrpSpPr>
      <p:grpSpPr>
        <a:xfrm>
          <a:off x="0" y="0"/>
          <a:ext cx="0" cy="0"/>
          <a:chOff x="0" y="0"/>
          <a:chExt cx="0" cy="0"/>
        </a:xfrm>
      </p:grpSpPr>
      <p:sp>
        <p:nvSpPr>
          <p:cNvPr id="635" name="Google Shape;635;g2ae5a901eb5_0_114"/>
          <p:cNvSpPr/>
          <p:nvPr/>
        </p:nvSpPr>
        <p:spPr>
          <a:xfrm>
            <a:off x="0" y="7620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rgbClr val="741B47"/>
                </a:solidFill>
                <a:latin typeface="Arial"/>
                <a:ea typeface="Arial"/>
                <a:cs typeface="Arial"/>
                <a:sym typeface="Arial"/>
              </a:rPr>
              <a:t>   </a:t>
            </a:r>
            <a:endParaRPr b="0" i="0" sz="1800" u="none" cap="none" strike="noStrike">
              <a:solidFill>
                <a:srgbClr val="741B47"/>
              </a:solidFill>
              <a:latin typeface="Arial"/>
              <a:ea typeface="Arial"/>
              <a:cs typeface="Arial"/>
              <a:sym typeface="Arial"/>
            </a:endParaRPr>
          </a:p>
        </p:txBody>
      </p:sp>
      <p:sp>
        <p:nvSpPr>
          <p:cNvPr id="636" name="Google Shape;636;g2ae5a901eb5_0_114"/>
          <p:cNvSpPr/>
          <p:nvPr/>
        </p:nvSpPr>
        <p:spPr>
          <a:xfrm rot="5400000">
            <a:off x="759867" y="346833"/>
            <a:ext cx="146400" cy="7041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637" name="Google Shape;637;g2ae5a901eb5_0_114"/>
          <p:cNvSpPr/>
          <p:nvPr/>
        </p:nvSpPr>
        <p:spPr>
          <a:xfrm>
            <a:off x="371475" y="620656"/>
            <a:ext cx="993000" cy="151200"/>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38" name="Google Shape;638;g2ae5a901eb5_0_114"/>
          <p:cNvSpPr/>
          <p:nvPr/>
        </p:nvSpPr>
        <p:spPr>
          <a:xfrm>
            <a:off x="-207925" y="0"/>
            <a:ext cx="410400" cy="6858000"/>
          </a:xfrm>
          <a:prstGeom prst="rect">
            <a:avLst/>
          </a:prstGeom>
          <a:solidFill>
            <a:srgbClr val="24E4B6"/>
          </a:solidFill>
          <a:ln cap="flat" cmpd="sng" w="12700">
            <a:solidFill>
              <a:schemeClr val="lt1"/>
            </a:solidFill>
            <a:prstDash val="solid"/>
            <a:miter lim="800000"/>
            <a:headEnd len="sm" w="sm" type="none"/>
            <a:tailEnd len="sm" w="sm" type="none"/>
          </a:ln>
          <a:effectLst>
            <a:outerShdw blurRad="57150" rotWithShape="0" algn="bl" dir="5400000" dist="19050">
              <a:srgbClr val="00FF00">
                <a:alpha val="4862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639" name="Google Shape;639;g2ae5a901eb5_0_114"/>
          <p:cNvPicPr preferRelativeResize="0"/>
          <p:nvPr/>
        </p:nvPicPr>
        <p:blipFill rotWithShape="1">
          <a:blip r:embed="rId3">
            <a:alphaModFix/>
          </a:blip>
          <a:srcRect b="0" l="0" r="18179" t="9089"/>
          <a:stretch/>
        </p:blipFill>
        <p:spPr>
          <a:xfrm>
            <a:off x="10728250" y="62975"/>
            <a:ext cx="1311350" cy="1233700"/>
          </a:xfrm>
          <a:prstGeom prst="rect">
            <a:avLst/>
          </a:prstGeom>
          <a:noFill/>
          <a:ln>
            <a:noFill/>
          </a:ln>
        </p:spPr>
      </p:pic>
      <p:sp>
        <p:nvSpPr>
          <p:cNvPr id="640" name="Google Shape;640;g2ae5a901eb5_0_114"/>
          <p:cNvSpPr txBox="1"/>
          <p:nvPr/>
        </p:nvSpPr>
        <p:spPr>
          <a:xfrm>
            <a:off x="481025" y="2259150"/>
            <a:ext cx="5959800" cy="20319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2000"/>
              <a:buFont typeface="Arial"/>
              <a:buNone/>
            </a:pPr>
            <a:r>
              <a:t/>
            </a:r>
            <a:endParaRPr b="0" i="0" sz="2000" u="none" cap="none" strike="noStrike">
              <a:solidFill>
                <a:srgbClr val="4A1E1E"/>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2000"/>
              <a:buFont typeface="Arial"/>
              <a:buNone/>
            </a:pPr>
            <a:r>
              <a:rPr b="0" i="0" lang="en" sz="2000" u="none" cap="none" strike="noStrike">
                <a:solidFill>
                  <a:schemeClr val="dk1"/>
                </a:solidFill>
                <a:latin typeface="Arial"/>
                <a:ea typeface="Arial"/>
                <a:cs typeface="Arial"/>
                <a:sym typeface="Arial"/>
              </a:rPr>
              <a:t> </a:t>
            </a:r>
            <a:r>
              <a:rPr b="1" i="0" lang="en" sz="2000" u="none" cap="none" strike="noStrike">
                <a:solidFill>
                  <a:schemeClr val="dk1"/>
                </a:solidFill>
                <a:latin typeface="Arial"/>
                <a:ea typeface="Arial"/>
                <a:cs typeface="Arial"/>
                <a:sym typeface="Arial"/>
              </a:rPr>
              <a:t>ConfigMap </a:t>
            </a:r>
            <a:r>
              <a:rPr b="0" i="0" lang="en" sz="2000" u="none" cap="none" strike="noStrike">
                <a:solidFill>
                  <a:schemeClr val="dk1"/>
                </a:solidFill>
                <a:latin typeface="Arial"/>
                <a:ea typeface="Arial"/>
                <a:cs typeface="Arial"/>
                <a:sym typeface="Arial"/>
              </a:rPr>
              <a:t>is an API object used to store non-confidential data in key-value pairs. Pods can consume ConfigMaps as environment variables, command-line arguments, or as configuration files in a volume.  </a:t>
            </a:r>
            <a:endParaRPr b="0" i="0" sz="2000" u="none" cap="none" strike="noStrike">
              <a:solidFill>
                <a:schemeClr val="dk1"/>
              </a:solidFill>
              <a:latin typeface="Arial"/>
              <a:ea typeface="Arial"/>
              <a:cs typeface="Arial"/>
              <a:sym typeface="Arial"/>
            </a:endParaRPr>
          </a:p>
        </p:txBody>
      </p:sp>
      <p:pic>
        <p:nvPicPr>
          <p:cNvPr id="641" name="Google Shape;641;g2ae5a901eb5_0_114"/>
          <p:cNvPicPr preferRelativeResize="0"/>
          <p:nvPr/>
        </p:nvPicPr>
        <p:blipFill rotWithShape="1">
          <a:blip r:embed="rId4">
            <a:alphaModFix/>
          </a:blip>
          <a:srcRect b="0" l="0" r="0" t="0"/>
          <a:stretch/>
        </p:blipFill>
        <p:spPr>
          <a:xfrm>
            <a:off x="6603000" y="1854625"/>
            <a:ext cx="3838675" cy="3251525"/>
          </a:xfrm>
          <a:prstGeom prst="rect">
            <a:avLst/>
          </a:prstGeom>
          <a:noFill/>
          <a:ln>
            <a:noFill/>
          </a:ln>
        </p:spPr>
      </p:pic>
      <p:sp>
        <p:nvSpPr>
          <p:cNvPr id="642" name="Google Shape;642;g2ae5a901eb5_0_114"/>
          <p:cNvSpPr txBox="1"/>
          <p:nvPr/>
        </p:nvSpPr>
        <p:spPr>
          <a:xfrm>
            <a:off x="202475" y="195600"/>
            <a:ext cx="11884200" cy="708000"/>
          </a:xfrm>
          <a:prstGeom prst="rect">
            <a:avLst/>
          </a:prstGeom>
          <a:noFill/>
          <a:ln>
            <a:noFill/>
          </a:ln>
        </p:spPr>
        <p:txBody>
          <a:bodyPr anchorCtr="0" anchor="b" bIns="45700" lIns="91425" spcFirstLastPara="1" rIns="91425" wrap="square" tIns="45700">
            <a:spAutoFit/>
          </a:bodyPr>
          <a:lstStyle/>
          <a:p>
            <a:pPr indent="0" lvl="0" marL="0" marR="0" rtl="0" algn="ctr">
              <a:lnSpc>
                <a:spcPct val="138000"/>
              </a:lnSpc>
              <a:spcBef>
                <a:spcPts val="0"/>
              </a:spcBef>
              <a:spcAft>
                <a:spcPts val="0"/>
              </a:spcAft>
              <a:buClr>
                <a:schemeClr val="dk1"/>
              </a:buClr>
              <a:buSzPts val="1100"/>
              <a:buFont typeface="Arial"/>
              <a:buNone/>
            </a:pPr>
            <a:r>
              <a:rPr b="1" i="0" lang="en" sz="4000" u="none" cap="none" strike="noStrike">
                <a:solidFill>
                  <a:schemeClr val="dk1"/>
                </a:solidFill>
                <a:latin typeface="Arial"/>
                <a:ea typeface="Arial"/>
                <a:cs typeface="Arial"/>
                <a:sym typeface="Arial"/>
              </a:rPr>
              <a:t>ConfigMap</a:t>
            </a:r>
            <a:endParaRPr b="1" i="0" sz="4000" u="none" cap="none" strike="noStrike">
              <a:solidFill>
                <a:schemeClr val="dk1"/>
              </a:solidFill>
              <a:latin typeface="Arial"/>
              <a:ea typeface="Arial"/>
              <a:cs typeface="Arial"/>
              <a:sym typeface="Arial"/>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46" name="Shape 646"/>
        <p:cNvGrpSpPr/>
        <p:nvPr/>
      </p:nvGrpSpPr>
      <p:grpSpPr>
        <a:xfrm>
          <a:off x="0" y="0"/>
          <a:ext cx="0" cy="0"/>
          <a:chOff x="0" y="0"/>
          <a:chExt cx="0" cy="0"/>
        </a:xfrm>
      </p:grpSpPr>
      <p:sp>
        <p:nvSpPr>
          <p:cNvPr id="647" name="Google Shape;647;g2ae5a901eb5_0_126"/>
          <p:cNvSpPr/>
          <p:nvPr/>
        </p:nvSpPr>
        <p:spPr>
          <a:xfrm>
            <a:off x="1038125" y="7620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rgbClr val="741B47"/>
                </a:solidFill>
                <a:latin typeface="Arial"/>
                <a:ea typeface="Arial"/>
                <a:cs typeface="Arial"/>
                <a:sym typeface="Arial"/>
              </a:rPr>
              <a:t>   </a:t>
            </a:r>
            <a:endParaRPr b="0" i="0" sz="1800" u="none" cap="none" strike="noStrike">
              <a:solidFill>
                <a:srgbClr val="741B47"/>
              </a:solidFill>
              <a:latin typeface="Arial"/>
              <a:ea typeface="Arial"/>
              <a:cs typeface="Arial"/>
              <a:sym typeface="Arial"/>
            </a:endParaRPr>
          </a:p>
        </p:txBody>
      </p:sp>
      <p:sp>
        <p:nvSpPr>
          <p:cNvPr id="648" name="Google Shape;648;g2ae5a901eb5_0_126"/>
          <p:cNvSpPr/>
          <p:nvPr/>
        </p:nvSpPr>
        <p:spPr>
          <a:xfrm rot="5400000">
            <a:off x="759867" y="346833"/>
            <a:ext cx="146400" cy="7041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649" name="Google Shape;649;g2ae5a901eb5_0_126"/>
          <p:cNvSpPr/>
          <p:nvPr/>
        </p:nvSpPr>
        <p:spPr>
          <a:xfrm>
            <a:off x="371475" y="620656"/>
            <a:ext cx="993000" cy="151200"/>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50" name="Google Shape;650;g2ae5a901eb5_0_126"/>
          <p:cNvSpPr/>
          <p:nvPr/>
        </p:nvSpPr>
        <p:spPr>
          <a:xfrm>
            <a:off x="-207925" y="0"/>
            <a:ext cx="410400" cy="6858000"/>
          </a:xfrm>
          <a:prstGeom prst="rect">
            <a:avLst/>
          </a:prstGeom>
          <a:solidFill>
            <a:srgbClr val="24E4B6"/>
          </a:solidFill>
          <a:ln cap="flat" cmpd="sng" w="12700">
            <a:solidFill>
              <a:schemeClr val="lt1"/>
            </a:solidFill>
            <a:prstDash val="solid"/>
            <a:miter lim="800000"/>
            <a:headEnd len="sm" w="sm" type="none"/>
            <a:tailEnd len="sm" w="sm" type="none"/>
          </a:ln>
          <a:effectLst>
            <a:outerShdw blurRad="57150" rotWithShape="0" algn="bl" dir="5400000" dist="19050">
              <a:srgbClr val="00FF00">
                <a:alpha val="4862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651" name="Google Shape;651;g2ae5a901eb5_0_126"/>
          <p:cNvPicPr preferRelativeResize="0"/>
          <p:nvPr/>
        </p:nvPicPr>
        <p:blipFill rotWithShape="1">
          <a:blip r:embed="rId3">
            <a:alphaModFix/>
          </a:blip>
          <a:srcRect b="0" l="0" r="18179" t="9089"/>
          <a:stretch/>
        </p:blipFill>
        <p:spPr>
          <a:xfrm>
            <a:off x="10728250" y="62975"/>
            <a:ext cx="1311350" cy="1233700"/>
          </a:xfrm>
          <a:prstGeom prst="rect">
            <a:avLst/>
          </a:prstGeom>
          <a:noFill/>
          <a:ln>
            <a:noFill/>
          </a:ln>
        </p:spPr>
      </p:pic>
      <p:sp>
        <p:nvSpPr>
          <p:cNvPr id="652" name="Google Shape;652;g2ae5a901eb5_0_126"/>
          <p:cNvSpPr txBox="1"/>
          <p:nvPr/>
        </p:nvSpPr>
        <p:spPr>
          <a:xfrm>
            <a:off x="1070575" y="1150700"/>
            <a:ext cx="9734400" cy="11082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2000"/>
              <a:buFont typeface="Arial"/>
              <a:buNone/>
            </a:pPr>
            <a:r>
              <a:t/>
            </a:r>
            <a:endParaRPr b="0" i="0" sz="2000" u="none" cap="none" strike="noStrike">
              <a:solidFill>
                <a:srgbClr val="4A1E1E"/>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2000"/>
              <a:buFont typeface="Arial"/>
              <a:buNone/>
            </a:pPr>
            <a:r>
              <a:rPr b="1" i="0" lang="en" sz="2000" u="none" cap="none" strike="noStrike">
                <a:solidFill>
                  <a:schemeClr val="dk1"/>
                </a:solidFill>
                <a:latin typeface="Arial"/>
                <a:ea typeface="Arial"/>
                <a:cs typeface="Arial"/>
                <a:sym typeface="Arial"/>
              </a:rPr>
              <a:t>A ConfigMap</a:t>
            </a:r>
            <a:r>
              <a:rPr b="0" i="0" lang="en" sz="2000" u="none" cap="none" strike="noStrike">
                <a:solidFill>
                  <a:schemeClr val="dk1"/>
                </a:solidFill>
                <a:latin typeface="Arial"/>
                <a:ea typeface="Arial"/>
                <a:cs typeface="Arial"/>
                <a:sym typeface="Arial"/>
              </a:rPr>
              <a:t> allows you to decouple environment-specific configuration from your container images, so that your applications are easily portable. </a:t>
            </a:r>
            <a:endParaRPr b="0" i="0" sz="2000" u="none" cap="none" strike="noStrike">
              <a:solidFill>
                <a:schemeClr val="dk1"/>
              </a:solidFill>
              <a:latin typeface="Arial"/>
              <a:ea typeface="Arial"/>
              <a:cs typeface="Arial"/>
              <a:sym typeface="Arial"/>
            </a:endParaRPr>
          </a:p>
        </p:txBody>
      </p:sp>
      <p:pic>
        <p:nvPicPr>
          <p:cNvPr id="653" name="Google Shape;653;g2ae5a901eb5_0_126"/>
          <p:cNvPicPr preferRelativeResize="0"/>
          <p:nvPr/>
        </p:nvPicPr>
        <p:blipFill rotWithShape="1">
          <a:blip r:embed="rId4">
            <a:alphaModFix/>
          </a:blip>
          <a:srcRect b="0" l="0" r="0" t="0"/>
          <a:stretch/>
        </p:blipFill>
        <p:spPr>
          <a:xfrm>
            <a:off x="2668775" y="2392975"/>
            <a:ext cx="6627825" cy="4356425"/>
          </a:xfrm>
          <a:prstGeom prst="rect">
            <a:avLst/>
          </a:prstGeom>
          <a:noFill/>
          <a:ln>
            <a:noFill/>
          </a:ln>
        </p:spPr>
      </p:pic>
      <p:sp>
        <p:nvSpPr>
          <p:cNvPr id="654" name="Google Shape;654;g2ae5a901eb5_0_126"/>
          <p:cNvSpPr txBox="1"/>
          <p:nvPr/>
        </p:nvSpPr>
        <p:spPr>
          <a:xfrm>
            <a:off x="202475" y="195600"/>
            <a:ext cx="11884200" cy="708000"/>
          </a:xfrm>
          <a:prstGeom prst="rect">
            <a:avLst/>
          </a:prstGeom>
          <a:noFill/>
          <a:ln>
            <a:noFill/>
          </a:ln>
        </p:spPr>
        <p:txBody>
          <a:bodyPr anchorCtr="0" anchor="b" bIns="45700" lIns="91425" spcFirstLastPara="1" rIns="91425" wrap="square" tIns="45700">
            <a:spAutoFit/>
          </a:bodyPr>
          <a:lstStyle/>
          <a:p>
            <a:pPr indent="0" lvl="0" marL="0" marR="0" rtl="0" algn="ctr">
              <a:lnSpc>
                <a:spcPct val="138000"/>
              </a:lnSpc>
              <a:spcBef>
                <a:spcPts val="0"/>
              </a:spcBef>
              <a:spcAft>
                <a:spcPts val="0"/>
              </a:spcAft>
              <a:buClr>
                <a:schemeClr val="dk1"/>
              </a:buClr>
              <a:buSzPts val="1100"/>
              <a:buFont typeface="Arial"/>
              <a:buNone/>
            </a:pPr>
            <a:r>
              <a:rPr b="1" i="0" lang="en" sz="4000" u="none" cap="none" strike="noStrike">
                <a:solidFill>
                  <a:schemeClr val="dk1"/>
                </a:solidFill>
                <a:latin typeface="Arial"/>
                <a:ea typeface="Arial"/>
                <a:cs typeface="Arial"/>
                <a:sym typeface="Arial"/>
              </a:rPr>
              <a:t>ConfigMap</a:t>
            </a:r>
            <a:endParaRPr b="1" i="0" sz="4000" u="none" cap="none" strike="noStrike">
              <a:solidFill>
                <a:schemeClr val="dk1"/>
              </a:solidFill>
              <a:latin typeface="Arial"/>
              <a:ea typeface="Arial"/>
              <a:cs typeface="Arial"/>
              <a:sym typeface="Arial"/>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58" name="Shape 658"/>
        <p:cNvGrpSpPr/>
        <p:nvPr/>
      </p:nvGrpSpPr>
      <p:grpSpPr>
        <a:xfrm>
          <a:off x="0" y="0"/>
          <a:ext cx="0" cy="0"/>
          <a:chOff x="0" y="0"/>
          <a:chExt cx="0" cy="0"/>
        </a:xfrm>
      </p:grpSpPr>
      <p:sp>
        <p:nvSpPr>
          <p:cNvPr id="659" name="Google Shape;659;g2ae5a901eb5_0_80"/>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rgbClr val="741B47"/>
                </a:solidFill>
                <a:latin typeface="Arial"/>
                <a:ea typeface="Arial"/>
                <a:cs typeface="Arial"/>
                <a:sym typeface="Arial"/>
              </a:rPr>
              <a:t>   </a:t>
            </a:r>
            <a:endParaRPr b="0" i="0" sz="1800" u="none" cap="none" strike="noStrike">
              <a:solidFill>
                <a:srgbClr val="741B47"/>
              </a:solidFill>
              <a:latin typeface="Arial"/>
              <a:ea typeface="Arial"/>
              <a:cs typeface="Arial"/>
              <a:sym typeface="Arial"/>
            </a:endParaRPr>
          </a:p>
        </p:txBody>
      </p:sp>
      <p:sp>
        <p:nvSpPr>
          <p:cNvPr id="660" name="Google Shape;660;g2ae5a901eb5_0_80"/>
          <p:cNvSpPr/>
          <p:nvPr/>
        </p:nvSpPr>
        <p:spPr>
          <a:xfrm rot="5400000">
            <a:off x="759867" y="346833"/>
            <a:ext cx="146400" cy="7041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661" name="Google Shape;661;g2ae5a901eb5_0_80"/>
          <p:cNvSpPr/>
          <p:nvPr/>
        </p:nvSpPr>
        <p:spPr>
          <a:xfrm>
            <a:off x="371475" y="620656"/>
            <a:ext cx="993000" cy="151200"/>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62" name="Google Shape;662;g2ae5a901eb5_0_80"/>
          <p:cNvSpPr/>
          <p:nvPr/>
        </p:nvSpPr>
        <p:spPr>
          <a:xfrm>
            <a:off x="-207925" y="0"/>
            <a:ext cx="410400" cy="6858000"/>
          </a:xfrm>
          <a:prstGeom prst="rect">
            <a:avLst/>
          </a:prstGeom>
          <a:solidFill>
            <a:srgbClr val="24E4B6"/>
          </a:solidFill>
          <a:ln cap="flat" cmpd="sng" w="12700">
            <a:solidFill>
              <a:schemeClr val="lt1"/>
            </a:solidFill>
            <a:prstDash val="solid"/>
            <a:miter lim="800000"/>
            <a:headEnd len="sm" w="sm" type="none"/>
            <a:tailEnd len="sm" w="sm" type="none"/>
          </a:ln>
          <a:effectLst>
            <a:outerShdw blurRad="57150" rotWithShape="0" algn="bl" dir="5400000" dist="19050">
              <a:srgbClr val="00FF00">
                <a:alpha val="4862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663" name="Google Shape;663;g2ae5a901eb5_0_80"/>
          <p:cNvPicPr preferRelativeResize="0"/>
          <p:nvPr/>
        </p:nvPicPr>
        <p:blipFill rotWithShape="1">
          <a:blip r:embed="rId3">
            <a:alphaModFix/>
          </a:blip>
          <a:srcRect b="0" l="0" r="18179" t="9089"/>
          <a:stretch/>
        </p:blipFill>
        <p:spPr>
          <a:xfrm>
            <a:off x="10728250" y="62975"/>
            <a:ext cx="1311350" cy="1233700"/>
          </a:xfrm>
          <a:prstGeom prst="rect">
            <a:avLst/>
          </a:prstGeom>
          <a:noFill/>
          <a:ln>
            <a:noFill/>
          </a:ln>
        </p:spPr>
      </p:pic>
      <p:sp>
        <p:nvSpPr>
          <p:cNvPr id="664" name="Google Shape;664;g2ae5a901eb5_0_80"/>
          <p:cNvSpPr txBox="1"/>
          <p:nvPr/>
        </p:nvSpPr>
        <p:spPr>
          <a:xfrm>
            <a:off x="1314100" y="4394900"/>
            <a:ext cx="9414300" cy="14160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2000"/>
              <a:buFont typeface="Arial"/>
              <a:buNone/>
            </a:pPr>
            <a:r>
              <a:t/>
            </a:r>
            <a:endParaRPr b="0" i="0" sz="2000" u="none" cap="none" strike="noStrike">
              <a:solidFill>
                <a:srgbClr val="4A1E1E"/>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2000"/>
              <a:buFont typeface="Arial"/>
              <a:buNone/>
            </a:pPr>
            <a:r>
              <a:rPr b="1" i="0" lang="en" sz="2000" u="none" cap="none" strike="noStrike">
                <a:solidFill>
                  <a:srgbClr val="4A1E1E"/>
                </a:solidFill>
                <a:latin typeface="Arial"/>
                <a:ea typeface="Arial"/>
                <a:cs typeface="Arial"/>
                <a:sym typeface="Arial"/>
              </a:rPr>
              <a:t>A Secret </a:t>
            </a:r>
            <a:r>
              <a:rPr b="0" i="0" lang="en" sz="2000" u="none" cap="none" strike="noStrike">
                <a:solidFill>
                  <a:schemeClr val="dk1"/>
                </a:solidFill>
                <a:latin typeface="Arial"/>
                <a:ea typeface="Arial"/>
                <a:cs typeface="Arial"/>
                <a:sym typeface="Arial"/>
              </a:rPr>
              <a:t>is an object that contains a small amount of sensitive data such as a password, a token, or a key. Such information might otherwise be put in a Pod specification or in an image. </a:t>
            </a:r>
            <a:endParaRPr b="0" i="0" sz="2000" u="none" cap="none" strike="noStrike">
              <a:solidFill>
                <a:schemeClr val="dk1"/>
              </a:solidFill>
              <a:latin typeface="Arial"/>
              <a:ea typeface="Arial"/>
              <a:cs typeface="Arial"/>
              <a:sym typeface="Arial"/>
            </a:endParaRPr>
          </a:p>
        </p:txBody>
      </p:sp>
      <p:pic>
        <p:nvPicPr>
          <p:cNvPr id="665" name="Google Shape;665;g2ae5a901eb5_0_80"/>
          <p:cNvPicPr preferRelativeResize="0"/>
          <p:nvPr/>
        </p:nvPicPr>
        <p:blipFill rotWithShape="1">
          <a:blip r:embed="rId4">
            <a:alphaModFix/>
          </a:blip>
          <a:srcRect b="0" l="0" r="0" t="0"/>
          <a:stretch/>
        </p:blipFill>
        <p:spPr>
          <a:xfrm>
            <a:off x="1314150" y="1647625"/>
            <a:ext cx="9143649" cy="2964375"/>
          </a:xfrm>
          <a:prstGeom prst="rect">
            <a:avLst/>
          </a:prstGeom>
          <a:noFill/>
          <a:ln>
            <a:noFill/>
          </a:ln>
        </p:spPr>
      </p:pic>
      <p:sp>
        <p:nvSpPr>
          <p:cNvPr id="666" name="Google Shape;666;g2ae5a901eb5_0_80"/>
          <p:cNvSpPr txBox="1"/>
          <p:nvPr>
            <p:ph type="ctrTitle"/>
          </p:nvPr>
        </p:nvSpPr>
        <p:spPr>
          <a:xfrm>
            <a:off x="1364475" y="772075"/>
            <a:ext cx="10129500" cy="87810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Clr>
                <a:schemeClr val="dk1"/>
              </a:buClr>
              <a:buSzPts val="6600"/>
              <a:buFont typeface="Arial"/>
              <a:buNone/>
            </a:pPr>
            <a:r>
              <a:rPr b="1" lang="en" sz="5600">
                <a:solidFill>
                  <a:srgbClr val="1C4587"/>
                </a:solidFill>
                <a:latin typeface="Exo"/>
                <a:ea typeface="Exo"/>
                <a:cs typeface="Exo"/>
                <a:sym typeface="Exo"/>
              </a:rPr>
              <a:t>Secrets</a:t>
            </a:r>
            <a:endParaRPr b="1" sz="5600">
              <a:solidFill>
                <a:srgbClr val="1C4587"/>
              </a:solidFill>
              <a:latin typeface="Exo"/>
              <a:ea typeface="Exo"/>
              <a:cs typeface="Exo"/>
              <a:sym typeface="Ex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g2aa418787f7_0_29"/>
          <p:cNvSpPr/>
          <p:nvPr/>
        </p:nvSpPr>
        <p:spPr>
          <a:xfrm>
            <a:off x="0" y="99715"/>
            <a:ext cx="0" cy="257700"/>
          </a:xfrm>
          <a:prstGeom prst="rect">
            <a:avLst/>
          </a:prstGeom>
          <a:solidFill>
            <a:srgbClr val="F8F9FA"/>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35" name="Google Shape;135;g2aa418787f7_0_29"/>
          <p:cNvSpPr/>
          <p:nvPr/>
        </p:nvSpPr>
        <p:spPr>
          <a:xfrm>
            <a:off x="0" y="0"/>
            <a:ext cx="771000" cy="6858000"/>
          </a:xfrm>
          <a:prstGeom prst="rect">
            <a:avLst/>
          </a:prstGeom>
          <a:solidFill>
            <a:srgbClr val="24E4B6"/>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36" name="Google Shape;136;g2aa418787f7_0_29"/>
          <p:cNvSpPr/>
          <p:nvPr/>
        </p:nvSpPr>
        <p:spPr>
          <a:xfrm>
            <a:off x="771000" y="6763775"/>
            <a:ext cx="11421000" cy="94200"/>
          </a:xfrm>
          <a:prstGeom prst="rect">
            <a:avLst/>
          </a:prstGeom>
          <a:solidFill>
            <a:srgbClr val="24E4B6"/>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137" name="Google Shape;137;g2aa418787f7_0_29"/>
          <p:cNvPicPr preferRelativeResize="0"/>
          <p:nvPr/>
        </p:nvPicPr>
        <p:blipFill rotWithShape="1">
          <a:blip r:embed="rId3">
            <a:alphaModFix/>
          </a:blip>
          <a:srcRect b="0" l="0" r="18179" t="9089"/>
          <a:stretch/>
        </p:blipFill>
        <p:spPr>
          <a:xfrm>
            <a:off x="10880650" y="-13225"/>
            <a:ext cx="1311350" cy="1233700"/>
          </a:xfrm>
          <a:prstGeom prst="rect">
            <a:avLst/>
          </a:prstGeom>
          <a:noFill/>
          <a:ln>
            <a:noFill/>
          </a:ln>
        </p:spPr>
      </p:pic>
      <p:sp>
        <p:nvSpPr>
          <p:cNvPr id="138" name="Google Shape;138;g2aa418787f7_0_29"/>
          <p:cNvSpPr txBox="1"/>
          <p:nvPr/>
        </p:nvSpPr>
        <p:spPr>
          <a:xfrm>
            <a:off x="699449" y="195600"/>
            <a:ext cx="11492700" cy="708000"/>
          </a:xfrm>
          <a:prstGeom prst="rect">
            <a:avLst/>
          </a:prstGeom>
          <a:noFill/>
          <a:ln>
            <a:noFill/>
          </a:ln>
        </p:spPr>
        <p:txBody>
          <a:bodyPr anchorCtr="0" anchor="b" bIns="45700" lIns="91425" spcFirstLastPara="1" rIns="91425" wrap="square" tIns="45700">
            <a:spAutoFit/>
          </a:bodyPr>
          <a:lstStyle/>
          <a:p>
            <a:pPr indent="0" lvl="0" marL="0" marR="0" rtl="0" algn="ctr">
              <a:lnSpc>
                <a:spcPct val="138000"/>
              </a:lnSpc>
              <a:spcBef>
                <a:spcPts val="0"/>
              </a:spcBef>
              <a:spcAft>
                <a:spcPts val="0"/>
              </a:spcAft>
              <a:buClr>
                <a:schemeClr val="dk1"/>
              </a:buClr>
              <a:buSzPts val="1100"/>
              <a:buFont typeface="Arial"/>
              <a:buNone/>
            </a:pPr>
            <a:r>
              <a:rPr b="1" i="0" lang="en" sz="4000" u="none" cap="none" strike="noStrike">
                <a:solidFill>
                  <a:schemeClr val="dk1"/>
                </a:solidFill>
                <a:latin typeface="Arial"/>
                <a:ea typeface="Arial"/>
                <a:cs typeface="Arial"/>
                <a:sym typeface="Arial"/>
              </a:rPr>
              <a:t>Kubernetes</a:t>
            </a:r>
            <a:endParaRPr b="1" i="0" sz="4000" u="none" cap="none" strike="noStrike">
              <a:solidFill>
                <a:schemeClr val="dk1"/>
              </a:solidFill>
              <a:latin typeface="Arial"/>
              <a:ea typeface="Arial"/>
              <a:cs typeface="Arial"/>
              <a:sym typeface="Arial"/>
            </a:endParaRPr>
          </a:p>
        </p:txBody>
      </p:sp>
      <p:sp>
        <p:nvSpPr>
          <p:cNvPr id="139" name="Google Shape;139;g2aa418787f7_0_29"/>
          <p:cNvSpPr txBox="1"/>
          <p:nvPr/>
        </p:nvSpPr>
        <p:spPr>
          <a:xfrm>
            <a:off x="1376200" y="752250"/>
            <a:ext cx="9872700" cy="646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000"/>
              <a:buFont typeface="Arial"/>
              <a:buNone/>
            </a:pPr>
            <a:r>
              <a:rPr b="0" i="0" lang="en" sz="3000" u="none" cap="none" strike="noStrike">
                <a:solidFill>
                  <a:srgbClr val="741B47"/>
                </a:solidFill>
                <a:latin typeface="Arial"/>
                <a:ea typeface="Arial"/>
                <a:cs typeface="Arial"/>
                <a:sym typeface="Arial"/>
              </a:rPr>
              <a:t>Kubernetes Components</a:t>
            </a:r>
            <a:endParaRPr b="0" i="0" sz="2400" u="none" cap="none" strike="noStrike">
              <a:solidFill>
                <a:srgbClr val="741B47"/>
              </a:solidFill>
              <a:latin typeface="Arial"/>
              <a:ea typeface="Arial"/>
              <a:cs typeface="Arial"/>
              <a:sym typeface="Arial"/>
            </a:endParaRPr>
          </a:p>
        </p:txBody>
      </p:sp>
      <p:sp>
        <p:nvSpPr>
          <p:cNvPr id="140" name="Google Shape;140;g2aa418787f7_0_29"/>
          <p:cNvSpPr txBox="1"/>
          <p:nvPr/>
        </p:nvSpPr>
        <p:spPr>
          <a:xfrm>
            <a:off x="1440050" y="1652525"/>
            <a:ext cx="9679200" cy="1440000"/>
          </a:xfrm>
          <a:prstGeom prst="rect">
            <a:avLst/>
          </a:prstGeom>
          <a:no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2000"/>
              <a:buFont typeface="Arial"/>
              <a:buNone/>
            </a:pPr>
            <a:r>
              <a:rPr b="1" i="0" lang="en" sz="2000" u="none" cap="none" strike="noStrike">
                <a:solidFill>
                  <a:srgbClr val="4A1E1E"/>
                </a:solidFill>
                <a:latin typeface="Arial"/>
                <a:ea typeface="Arial"/>
                <a:cs typeface="Arial"/>
                <a:sym typeface="Arial"/>
              </a:rPr>
              <a:t>Kubernetes has the following main components:</a:t>
            </a:r>
            <a:endParaRPr b="1" i="0" sz="2000" u="none" cap="none" strike="noStrike">
              <a:solidFill>
                <a:srgbClr val="4A1E1E"/>
              </a:solidFill>
              <a:latin typeface="Arial"/>
              <a:ea typeface="Arial"/>
              <a:cs typeface="Arial"/>
              <a:sym typeface="Arial"/>
            </a:endParaRPr>
          </a:p>
          <a:p>
            <a:pPr indent="0" lvl="0" marL="0" marR="0" rtl="0" algn="l">
              <a:lnSpc>
                <a:spcPct val="150000"/>
              </a:lnSpc>
              <a:spcBef>
                <a:spcPts val="0"/>
              </a:spcBef>
              <a:spcAft>
                <a:spcPts val="0"/>
              </a:spcAft>
              <a:buClr>
                <a:srgbClr val="000000"/>
              </a:buClr>
              <a:buSzPts val="2000"/>
              <a:buFont typeface="Arial"/>
              <a:buNone/>
            </a:pPr>
            <a:r>
              <a:rPr b="0" i="0" lang="en" sz="2000" u="none" cap="none" strike="noStrike">
                <a:solidFill>
                  <a:schemeClr val="dk1"/>
                </a:solidFill>
                <a:latin typeface="Arial"/>
                <a:ea typeface="Arial"/>
                <a:cs typeface="Arial"/>
                <a:sym typeface="Arial"/>
              </a:rPr>
              <a:t>• </a:t>
            </a:r>
            <a:r>
              <a:rPr b="0" i="0" lang="en" sz="2000" u="none" cap="none" strike="noStrike">
                <a:solidFill>
                  <a:srgbClr val="4A1E1E"/>
                </a:solidFill>
                <a:latin typeface="Arial"/>
                <a:ea typeface="Arial"/>
                <a:cs typeface="Arial"/>
                <a:sym typeface="Arial"/>
              </a:rPr>
              <a:t>One or more master nodes</a:t>
            </a:r>
            <a:endParaRPr b="0" i="0" sz="2000" u="none" cap="none" strike="noStrike">
              <a:solidFill>
                <a:srgbClr val="4A1E1E"/>
              </a:solidFill>
              <a:latin typeface="Arial"/>
              <a:ea typeface="Arial"/>
              <a:cs typeface="Arial"/>
              <a:sym typeface="Arial"/>
            </a:endParaRPr>
          </a:p>
          <a:p>
            <a:pPr indent="0" lvl="0" marL="0" marR="0" rtl="0" algn="l">
              <a:lnSpc>
                <a:spcPct val="150000"/>
              </a:lnSpc>
              <a:spcBef>
                <a:spcPts val="0"/>
              </a:spcBef>
              <a:spcAft>
                <a:spcPts val="0"/>
              </a:spcAft>
              <a:buClr>
                <a:srgbClr val="000000"/>
              </a:buClr>
              <a:buSzPts val="2000"/>
              <a:buFont typeface="Arial"/>
              <a:buNone/>
            </a:pPr>
            <a:r>
              <a:rPr b="0" i="0" lang="en" sz="2000" u="none" cap="none" strike="noStrike">
                <a:solidFill>
                  <a:schemeClr val="dk1"/>
                </a:solidFill>
                <a:latin typeface="Arial"/>
                <a:ea typeface="Arial"/>
                <a:cs typeface="Arial"/>
                <a:sym typeface="Arial"/>
              </a:rPr>
              <a:t>• </a:t>
            </a:r>
            <a:r>
              <a:rPr b="0" i="0" lang="en" sz="2000" u="none" cap="none" strike="noStrike">
                <a:solidFill>
                  <a:srgbClr val="4A1E1E"/>
                </a:solidFill>
                <a:latin typeface="Arial"/>
                <a:ea typeface="Arial"/>
                <a:cs typeface="Arial"/>
                <a:sym typeface="Arial"/>
              </a:rPr>
              <a:t>One or more worker nodes. </a:t>
            </a:r>
            <a:endParaRPr b="0" i="0" sz="2000" u="none" cap="none" strike="noStrike">
              <a:solidFill>
                <a:srgbClr val="4A1E1E"/>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t/>
            </a:r>
            <a:endParaRPr b="0" i="0" sz="11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t/>
            </a:r>
            <a:endParaRPr b="0" i="0" sz="2800" u="none" cap="none" strike="noStrike">
              <a:solidFill>
                <a:schemeClr val="dk1"/>
              </a:solidFill>
              <a:latin typeface="Calibri"/>
              <a:ea typeface="Calibri"/>
              <a:cs typeface="Calibri"/>
              <a:sym typeface="Calibri"/>
            </a:endParaRPr>
          </a:p>
        </p:txBody>
      </p:sp>
      <p:pic>
        <p:nvPicPr>
          <p:cNvPr id="141" name="Google Shape;141;g2aa418787f7_0_29"/>
          <p:cNvPicPr preferRelativeResize="0"/>
          <p:nvPr/>
        </p:nvPicPr>
        <p:blipFill rotWithShape="1">
          <a:blip r:embed="rId4">
            <a:alphaModFix/>
          </a:blip>
          <a:srcRect b="0" l="0" r="0" t="0"/>
          <a:stretch/>
        </p:blipFill>
        <p:spPr>
          <a:xfrm>
            <a:off x="1304400" y="3016325"/>
            <a:ext cx="10325500" cy="3366449"/>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0" name="Shape 670"/>
        <p:cNvGrpSpPr/>
        <p:nvPr/>
      </p:nvGrpSpPr>
      <p:grpSpPr>
        <a:xfrm>
          <a:off x="0" y="0"/>
          <a:ext cx="0" cy="0"/>
          <a:chOff x="0" y="0"/>
          <a:chExt cx="0" cy="0"/>
        </a:xfrm>
      </p:grpSpPr>
      <p:sp>
        <p:nvSpPr>
          <p:cNvPr id="671" name="Google Shape;671;g2ae5a901eb5_0_92"/>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rgbClr val="741B47"/>
                </a:solidFill>
                <a:latin typeface="Arial"/>
                <a:ea typeface="Arial"/>
                <a:cs typeface="Arial"/>
                <a:sym typeface="Arial"/>
              </a:rPr>
              <a:t>   </a:t>
            </a:r>
            <a:endParaRPr b="0" i="0" sz="1800" u="none" cap="none" strike="noStrike">
              <a:solidFill>
                <a:srgbClr val="741B47"/>
              </a:solidFill>
              <a:latin typeface="Arial"/>
              <a:ea typeface="Arial"/>
              <a:cs typeface="Arial"/>
              <a:sym typeface="Arial"/>
            </a:endParaRPr>
          </a:p>
        </p:txBody>
      </p:sp>
      <p:sp>
        <p:nvSpPr>
          <p:cNvPr id="672" name="Google Shape;672;g2ae5a901eb5_0_92"/>
          <p:cNvSpPr txBox="1"/>
          <p:nvPr>
            <p:ph type="ctrTitle"/>
          </p:nvPr>
        </p:nvSpPr>
        <p:spPr>
          <a:xfrm>
            <a:off x="1364475" y="772075"/>
            <a:ext cx="10129500" cy="87810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Clr>
                <a:schemeClr val="dk1"/>
              </a:buClr>
              <a:buSzPts val="6600"/>
              <a:buFont typeface="Arial"/>
              <a:buNone/>
            </a:pPr>
            <a:r>
              <a:rPr b="1" lang="en" sz="5600">
                <a:solidFill>
                  <a:srgbClr val="1C4587"/>
                </a:solidFill>
                <a:latin typeface="Exo"/>
                <a:ea typeface="Exo"/>
                <a:cs typeface="Exo"/>
                <a:sym typeface="Exo"/>
              </a:rPr>
              <a:t>Secrets</a:t>
            </a:r>
            <a:endParaRPr b="1" sz="5600">
              <a:solidFill>
                <a:srgbClr val="1C4587"/>
              </a:solidFill>
              <a:latin typeface="Exo"/>
              <a:ea typeface="Exo"/>
              <a:cs typeface="Exo"/>
              <a:sym typeface="Exo"/>
            </a:endParaRPr>
          </a:p>
        </p:txBody>
      </p:sp>
      <p:sp>
        <p:nvSpPr>
          <p:cNvPr id="673" name="Google Shape;673;g2ae5a901eb5_0_92"/>
          <p:cNvSpPr/>
          <p:nvPr/>
        </p:nvSpPr>
        <p:spPr>
          <a:xfrm rot="5400000">
            <a:off x="759867" y="346833"/>
            <a:ext cx="146400" cy="7041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674" name="Google Shape;674;g2ae5a901eb5_0_92"/>
          <p:cNvSpPr/>
          <p:nvPr/>
        </p:nvSpPr>
        <p:spPr>
          <a:xfrm>
            <a:off x="371475" y="620656"/>
            <a:ext cx="993000" cy="151200"/>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75" name="Google Shape;675;g2ae5a901eb5_0_92"/>
          <p:cNvSpPr/>
          <p:nvPr/>
        </p:nvSpPr>
        <p:spPr>
          <a:xfrm>
            <a:off x="-207925" y="0"/>
            <a:ext cx="410400" cy="6858000"/>
          </a:xfrm>
          <a:prstGeom prst="rect">
            <a:avLst/>
          </a:prstGeom>
          <a:solidFill>
            <a:srgbClr val="24E4B6"/>
          </a:solidFill>
          <a:ln cap="flat" cmpd="sng" w="12700">
            <a:solidFill>
              <a:schemeClr val="lt1"/>
            </a:solidFill>
            <a:prstDash val="solid"/>
            <a:miter lim="800000"/>
            <a:headEnd len="sm" w="sm" type="none"/>
            <a:tailEnd len="sm" w="sm" type="none"/>
          </a:ln>
          <a:effectLst>
            <a:outerShdw blurRad="57150" rotWithShape="0" algn="bl" dir="5400000" dist="19050">
              <a:srgbClr val="00FF00">
                <a:alpha val="4862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676" name="Google Shape;676;g2ae5a901eb5_0_92"/>
          <p:cNvPicPr preferRelativeResize="0"/>
          <p:nvPr/>
        </p:nvPicPr>
        <p:blipFill rotWithShape="1">
          <a:blip r:embed="rId3">
            <a:alphaModFix/>
          </a:blip>
          <a:srcRect b="0" l="0" r="18179" t="9089"/>
          <a:stretch/>
        </p:blipFill>
        <p:spPr>
          <a:xfrm>
            <a:off x="10728250" y="62975"/>
            <a:ext cx="1311350" cy="1233700"/>
          </a:xfrm>
          <a:prstGeom prst="rect">
            <a:avLst/>
          </a:prstGeom>
          <a:noFill/>
          <a:ln>
            <a:noFill/>
          </a:ln>
        </p:spPr>
      </p:pic>
      <p:sp>
        <p:nvSpPr>
          <p:cNvPr id="677" name="Google Shape;677;g2ae5a901eb5_0_92"/>
          <p:cNvSpPr txBox="1"/>
          <p:nvPr/>
        </p:nvSpPr>
        <p:spPr>
          <a:xfrm>
            <a:off x="918625" y="1425088"/>
            <a:ext cx="10852200" cy="14160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2000"/>
              <a:buFont typeface="Arial"/>
              <a:buNone/>
            </a:pPr>
            <a:r>
              <a:t/>
            </a:r>
            <a:endParaRPr b="0" i="0" sz="2000" u="none" cap="none" strike="noStrike">
              <a:solidFill>
                <a:srgbClr val="4A1E1E"/>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2000"/>
              <a:buFont typeface="Arial"/>
              <a:buNone/>
            </a:pPr>
            <a:r>
              <a:rPr b="1" i="0" lang="en" sz="2000" u="none" cap="none" strike="noStrike">
                <a:solidFill>
                  <a:schemeClr val="dk1"/>
                </a:solidFill>
                <a:latin typeface="Arial"/>
                <a:ea typeface="Arial"/>
                <a:cs typeface="Arial"/>
                <a:sym typeface="Arial"/>
              </a:rPr>
              <a:t>Opaque</a:t>
            </a:r>
            <a:r>
              <a:rPr b="0" i="0" lang="en" sz="2000" u="none" cap="none" strike="noStrike">
                <a:solidFill>
                  <a:schemeClr val="dk1"/>
                </a:solidFill>
                <a:latin typeface="Arial"/>
                <a:ea typeface="Arial"/>
                <a:cs typeface="Arial"/>
                <a:sym typeface="Arial"/>
              </a:rPr>
              <a:t> is the default Secret type if omitted from a Secret configuration file. When you create a Secret using kubectl, you will use the generic subcommand to indicate an Opaque Secret type.  </a:t>
            </a:r>
            <a:endParaRPr b="0" i="0" sz="2000" u="none" cap="none" strike="noStrike">
              <a:solidFill>
                <a:schemeClr val="dk1"/>
              </a:solidFill>
              <a:latin typeface="Arial"/>
              <a:ea typeface="Arial"/>
              <a:cs typeface="Arial"/>
              <a:sym typeface="Arial"/>
            </a:endParaRPr>
          </a:p>
        </p:txBody>
      </p:sp>
      <p:pic>
        <p:nvPicPr>
          <p:cNvPr id="678" name="Google Shape;678;g2ae5a901eb5_0_92"/>
          <p:cNvPicPr preferRelativeResize="0"/>
          <p:nvPr/>
        </p:nvPicPr>
        <p:blipFill rotWithShape="1">
          <a:blip r:embed="rId4">
            <a:alphaModFix/>
          </a:blip>
          <a:srcRect b="0" l="0" r="0" t="0"/>
          <a:stretch/>
        </p:blipFill>
        <p:spPr>
          <a:xfrm>
            <a:off x="1996975" y="2752250"/>
            <a:ext cx="8637825" cy="3818826"/>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82" name="Shape 682"/>
        <p:cNvGrpSpPr/>
        <p:nvPr/>
      </p:nvGrpSpPr>
      <p:grpSpPr>
        <a:xfrm>
          <a:off x="0" y="0"/>
          <a:ext cx="0" cy="0"/>
          <a:chOff x="0" y="0"/>
          <a:chExt cx="0" cy="0"/>
        </a:xfrm>
      </p:grpSpPr>
      <p:sp>
        <p:nvSpPr>
          <p:cNvPr id="683" name="Google Shape;683;g2ae5a901eb5_0_103"/>
          <p:cNvSpPr/>
          <p:nvPr/>
        </p:nvSpPr>
        <p:spPr>
          <a:xfrm>
            <a:off x="0" y="15240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rgbClr val="741B47"/>
                </a:solidFill>
                <a:latin typeface="Arial"/>
                <a:ea typeface="Arial"/>
                <a:cs typeface="Arial"/>
                <a:sym typeface="Arial"/>
              </a:rPr>
              <a:t>   </a:t>
            </a:r>
            <a:endParaRPr b="0" i="0" sz="1800" u="none" cap="none" strike="noStrike">
              <a:solidFill>
                <a:srgbClr val="741B47"/>
              </a:solidFill>
              <a:latin typeface="Arial"/>
              <a:ea typeface="Arial"/>
              <a:cs typeface="Arial"/>
              <a:sym typeface="Arial"/>
            </a:endParaRPr>
          </a:p>
        </p:txBody>
      </p:sp>
      <p:sp>
        <p:nvSpPr>
          <p:cNvPr id="684" name="Google Shape;684;g2ae5a901eb5_0_103"/>
          <p:cNvSpPr txBox="1"/>
          <p:nvPr>
            <p:ph type="ctrTitle"/>
          </p:nvPr>
        </p:nvSpPr>
        <p:spPr>
          <a:xfrm>
            <a:off x="1364475" y="772075"/>
            <a:ext cx="10129500" cy="87810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Clr>
                <a:schemeClr val="dk1"/>
              </a:buClr>
              <a:buSzPts val="6600"/>
              <a:buFont typeface="Arial"/>
              <a:buNone/>
            </a:pPr>
            <a:r>
              <a:rPr b="1" lang="en" sz="5600">
                <a:solidFill>
                  <a:srgbClr val="1C4587"/>
                </a:solidFill>
                <a:latin typeface="Exo"/>
                <a:ea typeface="Exo"/>
                <a:cs typeface="Exo"/>
                <a:sym typeface="Exo"/>
              </a:rPr>
              <a:t>Secrets</a:t>
            </a:r>
            <a:endParaRPr b="1" sz="5600">
              <a:solidFill>
                <a:srgbClr val="1C4587"/>
              </a:solidFill>
              <a:latin typeface="Exo"/>
              <a:ea typeface="Exo"/>
              <a:cs typeface="Exo"/>
              <a:sym typeface="Exo"/>
            </a:endParaRPr>
          </a:p>
        </p:txBody>
      </p:sp>
      <p:sp>
        <p:nvSpPr>
          <p:cNvPr id="685" name="Google Shape;685;g2ae5a901eb5_0_103"/>
          <p:cNvSpPr/>
          <p:nvPr/>
        </p:nvSpPr>
        <p:spPr>
          <a:xfrm rot="5400000">
            <a:off x="759867" y="346833"/>
            <a:ext cx="146400" cy="7041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686" name="Google Shape;686;g2ae5a901eb5_0_103"/>
          <p:cNvSpPr/>
          <p:nvPr/>
        </p:nvSpPr>
        <p:spPr>
          <a:xfrm>
            <a:off x="371475" y="620656"/>
            <a:ext cx="993000" cy="151200"/>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87" name="Google Shape;687;g2ae5a901eb5_0_103"/>
          <p:cNvSpPr/>
          <p:nvPr/>
        </p:nvSpPr>
        <p:spPr>
          <a:xfrm>
            <a:off x="-207925" y="0"/>
            <a:ext cx="410400" cy="6858000"/>
          </a:xfrm>
          <a:prstGeom prst="rect">
            <a:avLst/>
          </a:prstGeom>
          <a:solidFill>
            <a:srgbClr val="24E4B6"/>
          </a:solidFill>
          <a:ln cap="flat" cmpd="sng" w="12700">
            <a:solidFill>
              <a:schemeClr val="lt1"/>
            </a:solidFill>
            <a:prstDash val="solid"/>
            <a:miter lim="800000"/>
            <a:headEnd len="sm" w="sm" type="none"/>
            <a:tailEnd len="sm" w="sm" type="none"/>
          </a:ln>
          <a:effectLst>
            <a:outerShdw blurRad="57150" rotWithShape="0" algn="bl" dir="5400000" dist="19050">
              <a:srgbClr val="00FF00">
                <a:alpha val="4862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688" name="Google Shape;688;g2ae5a901eb5_0_103"/>
          <p:cNvPicPr preferRelativeResize="0"/>
          <p:nvPr/>
        </p:nvPicPr>
        <p:blipFill rotWithShape="1">
          <a:blip r:embed="rId3">
            <a:alphaModFix/>
          </a:blip>
          <a:srcRect b="0" l="0" r="18179" t="9089"/>
          <a:stretch/>
        </p:blipFill>
        <p:spPr>
          <a:xfrm>
            <a:off x="10728250" y="62975"/>
            <a:ext cx="1311350" cy="1233700"/>
          </a:xfrm>
          <a:prstGeom prst="rect">
            <a:avLst/>
          </a:prstGeom>
          <a:noFill/>
          <a:ln>
            <a:noFill/>
          </a:ln>
        </p:spPr>
      </p:pic>
      <p:sp>
        <p:nvSpPr>
          <p:cNvPr id="689" name="Google Shape;689;g2ae5a901eb5_0_103"/>
          <p:cNvSpPr txBox="1"/>
          <p:nvPr/>
        </p:nvSpPr>
        <p:spPr>
          <a:xfrm>
            <a:off x="918625" y="1425088"/>
            <a:ext cx="10852200" cy="11082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2000"/>
              <a:buFont typeface="Arial"/>
              <a:buNone/>
            </a:pPr>
            <a:r>
              <a:t/>
            </a:r>
            <a:endParaRPr b="0" i="0" sz="2000" u="none" cap="none" strike="noStrike">
              <a:solidFill>
                <a:srgbClr val="4A1E1E"/>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2000"/>
              <a:buFont typeface="Arial"/>
              <a:buNone/>
            </a:pPr>
            <a:r>
              <a:rPr b="1" i="0" lang="en" sz="2000" u="none" cap="none" strike="noStrike">
                <a:solidFill>
                  <a:schemeClr val="dk1"/>
                </a:solidFill>
                <a:latin typeface="Arial"/>
                <a:ea typeface="Arial"/>
                <a:cs typeface="Arial"/>
                <a:sym typeface="Arial"/>
              </a:rPr>
              <a:t>Secrets </a:t>
            </a:r>
            <a:r>
              <a:rPr b="0" i="0" lang="en" sz="2000" u="none" cap="none" strike="noStrike">
                <a:solidFill>
                  <a:schemeClr val="dk1"/>
                </a:solidFill>
                <a:latin typeface="Arial"/>
                <a:ea typeface="Arial"/>
                <a:cs typeface="Arial"/>
                <a:sym typeface="Arial"/>
              </a:rPr>
              <a:t>can be mounted as data volumes or exposed as environment variables to be used by a container in a Pod.</a:t>
            </a:r>
            <a:endParaRPr b="0" i="0" sz="2000" u="none" cap="none" strike="noStrike">
              <a:solidFill>
                <a:schemeClr val="dk1"/>
              </a:solidFill>
              <a:latin typeface="Arial"/>
              <a:ea typeface="Arial"/>
              <a:cs typeface="Arial"/>
              <a:sym typeface="Arial"/>
            </a:endParaRPr>
          </a:p>
        </p:txBody>
      </p:sp>
      <p:pic>
        <p:nvPicPr>
          <p:cNvPr id="690" name="Google Shape;690;g2ae5a901eb5_0_103"/>
          <p:cNvPicPr preferRelativeResize="0"/>
          <p:nvPr/>
        </p:nvPicPr>
        <p:blipFill rotWithShape="1">
          <a:blip r:embed="rId4">
            <a:alphaModFix/>
          </a:blip>
          <a:srcRect b="0" l="0" r="0" t="0"/>
          <a:stretch/>
        </p:blipFill>
        <p:spPr>
          <a:xfrm>
            <a:off x="3054025" y="2416575"/>
            <a:ext cx="6470225" cy="4388875"/>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94" name="Shape 694"/>
        <p:cNvGrpSpPr/>
        <p:nvPr/>
      </p:nvGrpSpPr>
      <p:grpSpPr>
        <a:xfrm>
          <a:off x="0" y="0"/>
          <a:ext cx="0" cy="0"/>
          <a:chOff x="0" y="0"/>
          <a:chExt cx="0" cy="0"/>
        </a:xfrm>
      </p:grpSpPr>
      <p:sp>
        <p:nvSpPr>
          <p:cNvPr id="695" name="Google Shape;695;g2ae5a901eb5_0_138"/>
          <p:cNvSpPr/>
          <p:nvPr/>
        </p:nvSpPr>
        <p:spPr>
          <a:xfrm>
            <a:off x="1038125"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rgbClr val="741B47"/>
                </a:solidFill>
                <a:latin typeface="Arial"/>
                <a:ea typeface="Arial"/>
                <a:cs typeface="Arial"/>
                <a:sym typeface="Arial"/>
              </a:rPr>
              <a:t>   </a:t>
            </a:r>
            <a:endParaRPr b="0" i="0" sz="1800" u="none" cap="none" strike="noStrike">
              <a:solidFill>
                <a:srgbClr val="741B47"/>
              </a:solidFill>
              <a:latin typeface="Arial"/>
              <a:ea typeface="Arial"/>
              <a:cs typeface="Arial"/>
              <a:sym typeface="Arial"/>
            </a:endParaRPr>
          </a:p>
        </p:txBody>
      </p:sp>
      <p:sp>
        <p:nvSpPr>
          <p:cNvPr id="696" name="Google Shape;696;g2ae5a901eb5_0_138"/>
          <p:cNvSpPr txBox="1"/>
          <p:nvPr>
            <p:ph type="ctrTitle"/>
          </p:nvPr>
        </p:nvSpPr>
        <p:spPr>
          <a:xfrm>
            <a:off x="1364475" y="772075"/>
            <a:ext cx="10129500" cy="87810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Clr>
                <a:schemeClr val="dk1"/>
              </a:buClr>
              <a:buSzPts val="6600"/>
              <a:buFont typeface="Arial"/>
              <a:buNone/>
            </a:pPr>
            <a:r>
              <a:rPr b="1" lang="en" sz="5600">
                <a:solidFill>
                  <a:srgbClr val="1C4587"/>
                </a:solidFill>
                <a:latin typeface="Exo"/>
                <a:ea typeface="Exo"/>
                <a:cs typeface="Exo"/>
                <a:sym typeface="Exo"/>
              </a:rPr>
              <a:t>ConfigMap and Secret</a:t>
            </a:r>
            <a:endParaRPr b="1" sz="5600">
              <a:solidFill>
                <a:srgbClr val="1C4587"/>
              </a:solidFill>
              <a:latin typeface="Exo"/>
              <a:ea typeface="Exo"/>
              <a:cs typeface="Exo"/>
              <a:sym typeface="Exo"/>
            </a:endParaRPr>
          </a:p>
        </p:txBody>
      </p:sp>
      <p:sp>
        <p:nvSpPr>
          <p:cNvPr id="697" name="Google Shape;697;g2ae5a901eb5_0_138"/>
          <p:cNvSpPr/>
          <p:nvPr/>
        </p:nvSpPr>
        <p:spPr>
          <a:xfrm rot="5400000">
            <a:off x="759867" y="346833"/>
            <a:ext cx="146400" cy="7041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698" name="Google Shape;698;g2ae5a901eb5_0_138"/>
          <p:cNvSpPr/>
          <p:nvPr/>
        </p:nvSpPr>
        <p:spPr>
          <a:xfrm>
            <a:off x="371475" y="620656"/>
            <a:ext cx="993000" cy="151200"/>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99" name="Google Shape;699;g2ae5a901eb5_0_138"/>
          <p:cNvSpPr/>
          <p:nvPr/>
        </p:nvSpPr>
        <p:spPr>
          <a:xfrm>
            <a:off x="-207925" y="0"/>
            <a:ext cx="410400" cy="6858000"/>
          </a:xfrm>
          <a:prstGeom prst="rect">
            <a:avLst/>
          </a:prstGeom>
          <a:solidFill>
            <a:srgbClr val="24E4B6"/>
          </a:solidFill>
          <a:ln cap="flat" cmpd="sng" w="12700">
            <a:solidFill>
              <a:schemeClr val="lt1"/>
            </a:solidFill>
            <a:prstDash val="solid"/>
            <a:miter lim="800000"/>
            <a:headEnd len="sm" w="sm" type="none"/>
            <a:tailEnd len="sm" w="sm" type="none"/>
          </a:ln>
          <a:effectLst>
            <a:outerShdw blurRad="57150" rotWithShape="0" algn="bl" dir="5400000" dist="19050">
              <a:srgbClr val="00FF00">
                <a:alpha val="4862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700" name="Google Shape;700;g2ae5a901eb5_0_138"/>
          <p:cNvPicPr preferRelativeResize="0"/>
          <p:nvPr/>
        </p:nvPicPr>
        <p:blipFill rotWithShape="1">
          <a:blip r:embed="rId3">
            <a:alphaModFix/>
          </a:blip>
          <a:srcRect b="0" l="0" r="18179" t="9089"/>
          <a:stretch/>
        </p:blipFill>
        <p:spPr>
          <a:xfrm>
            <a:off x="10728250" y="62975"/>
            <a:ext cx="1311350" cy="1233700"/>
          </a:xfrm>
          <a:prstGeom prst="rect">
            <a:avLst/>
          </a:prstGeom>
          <a:noFill/>
          <a:ln>
            <a:noFill/>
          </a:ln>
        </p:spPr>
      </p:pic>
      <p:pic>
        <p:nvPicPr>
          <p:cNvPr id="701" name="Google Shape;701;g2ae5a901eb5_0_138"/>
          <p:cNvPicPr preferRelativeResize="0"/>
          <p:nvPr/>
        </p:nvPicPr>
        <p:blipFill rotWithShape="1">
          <a:blip r:embed="rId4">
            <a:alphaModFix/>
          </a:blip>
          <a:srcRect b="0" l="0" r="0" t="0"/>
          <a:stretch/>
        </p:blipFill>
        <p:spPr>
          <a:xfrm>
            <a:off x="2550662" y="1917950"/>
            <a:ext cx="7458525" cy="374450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05" name="Shape 705"/>
        <p:cNvGrpSpPr/>
        <p:nvPr/>
      </p:nvGrpSpPr>
      <p:grpSpPr>
        <a:xfrm>
          <a:off x="0" y="0"/>
          <a:ext cx="0" cy="0"/>
          <a:chOff x="0" y="0"/>
          <a:chExt cx="0" cy="0"/>
        </a:xfrm>
      </p:grpSpPr>
      <p:sp>
        <p:nvSpPr>
          <p:cNvPr id="706" name="Google Shape;706;g2ae5a901eb5_0_149"/>
          <p:cNvSpPr/>
          <p:nvPr/>
        </p:nvSpPr>
        <p:spPr>
          <a:xfrm>
            <a:off x="100190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rgbClr val="741B47"/>
                </a:solidFill>
                <a:latin typeface="Arial"/>
                <a:ea typeface="Arial"/>
                <a:cs typeface="Arial"/>
                <a:sym typeface="Arial"/>
              </a:rPr>
              <a:t>   </a:t>
            </a:r>
            <a:endParaRPr b="0" i="0" sz="1800" u="none" cap="none" strike="noStrike">
              <a:solidFill>
                <a:srgbClr val="741B47"/>
              </a:solidFill>
              <a:latin typeface="Arial"/>
              <a:ea typeface="Arial"/>
              <a:cs typeface="Arial"/>
              <a:sym typeface="Arial"/>
            </a:endParaRPr>
          </a:p>
        </p:txBody>
      </p:sp>
      <p:sp>
        <p:nvSpPr>
          <p:cNvPr id="707" name="Google Shape;707;g2ae5a901eb5_0_149"/>
          <p:cNvSpPr txBox="1"/>
          <p:nvPr>
            <p:ph type="ctrTitle"/>
          </p:nvPr>
        </p:nvSpPr>
        <p:spPr>
          <a:xfrm>
            <a:off x="1364475" y="772075"/>
            <a:ext cx="10129500" cy="87810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Clr>
                <a:schemeClr val="dk1"/>
              </a:buClr>
              <a:buSzPts val="6600"/>
              <a:buFont typeface="Arial"/>
              <a:buNone/>
            </a:pPr>
            <a:r>
              <a:rPr b="1" lang="en" sz="5600">
                <a:solidFill>
                  <a:srgbClr val="1C4587"/>
                </a:solidFill>
                <a:latin typeface="Exo"/>
                <a:ea typeface="Exo"/>
                <a:cs typeface="Exo"/>
                <a:sym typeface="Exo"/>
              </a:rPr>
              <a:t>ConfigMap and Secret</a:t>
            </a:r>
            <a:endParaRPr b="1" sz="5600">
              <a:solidFill>
                <a:srgbClr val="1C4587"/>
              </a:solidFill>
              <a:latin typeface="Exo"/>
              <a:ea typeface="Exo"/>
              <a:cs typeface="Exo"/>
              <a:sym typeface="Exo"/>
            </a:endParaRPr>
          </a:p>
        </p:txBody>
      </p:sp>
      <p:sp>
        <p:nvSpPr>
          <p:cNvPr id="708" name="Google Shape;708;g2ae5a901eb5_0_149"/>
          <p:cNvSpPr/>
          <p:nvPr/>
        </p:nvSpPr>
        <p:spPr>
          <a:xfrm rot="5400000">
            <a:off x="759867" y="346833"/>
            <a:ext cx="146400" cy="7041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709" name="Google Shape;709;g2ae5a901eb5_0_149"/>
          <p:cNvSpPr/>
          <p:nvPr/>
        </p:nvSpPr>
        <p:spPr>
          <a:xfrm>
            <a:off x="371475" y="620656"/>
            <a:ext cx="993000" cy="151200"/>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10" name="Google Shape;710;g2ae5a901eb5_0_149"/>
          <p:cNvSpPr/>
          <p:nvPr/>
        </p:nvSpPr>
        <p:spPr>
          <a:xfrm>
            <a:off x="-207925" y="0"/>
            <a:ext cx="410400" cy="6858000"/>
          </a:xfrm>
          <a:prstGeom prst="rect">
            <a:avLst/>
          </a:prstGeom>
          <a:solidFill>
            <a:srgbClr val="24E4B6"/>
          </a:solidFill>
          <a:ln cap="flat" cmpd="sng" w="12700">
            <a:solidFill>
              <a:schemeClr val="lt1"/>
            </a:solidFill>
            <a:prstDash val="solid"/>
            <a:miter lim="800000"/>
            <a:headEnd len="sm" w="sm" type="none"/>
            <a:tailEnd len="sm" w="sm" type="none"/>
          </a:ln>
          <a:effectLst>
            <a:outerShdw blurRad="57150" rotWithShape="0" algn="bl" dir="5400000" dist="19050">
              <a:srgbClr val="00FF00">
                <a:alpha val="4862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711" name="Google Shape;711;g2ae5a901eb5_0_149"/>
          <p:cNvPicPr preferRelativeResize="0"/>
          <p:nvPr/>
        </p:nvPicPr>
        <p:blipFill rotWithShape="1">
          <a:blip r:embed="rId3">
            <a:alphaModFix/>
          </a:blip>
          <a:srcRect b="0" l="0" r="18179" t="9089"/>
          <a:stretch/>
        </p:blipFill>
        <p:spPr>
          <a:xfrm>
            <a:off x="10728250" y="62975"/>
            <a:ext cx="1311350" cy="1233700"/>
          </a:xfrm>
          <a:prstGeom prst="rect">
            <a:avLst/>
          </a:prstGeom>
          <a:noFill/>
          <a:ln>
            <a:noFill/>
          </a:ln>
        </p:spPr>
      </p:pic>
      <p:pic>
        <p:nvPicPr>
          <p:cNvPr id="712" name="Google Shape;712;g2ae5a901eb5_0_149"/>
          <p:cNvPicPr preferRelativeResize="0"/>
          <p:nvPr/>
        </p:nvPicPr>
        <p:blipFill rotWithShape="1">
          <a:blip r:embed="rId4">
            <a:alphaModFix/>
          </a:blip>
          <a:srcRect b="0" l="0" r="0" t="0"/>
          <a:stretch/>
        </p:blipFill>
        <p:spPr>
          <a:xfrm>
            <a:off x="3730050" y="1986475"/>
            <a:ext cx="5407925" cy="298690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16" name="Shape 716"/>
        <p:cNvGrpSpPr/>
        <p:nvPr/>
      </p:nvGrpSpPr>
      <p:grpSpPr>
        <a:xfrm>
          <a:off x="0" y="0"/>
          <a:ext cx="0" cy="0"/>
          <a:chOff x="0" y="0"/>
          <a:chExt cx="0" cy="0"/>
        </a:xfrm>
      </p:grpSpPr>
      <p:sp>
        <p:nvSpPr>
          <p:cNvPr id="717" name="Google Shape;717;g2ad40089ea5_1_0"/>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100"/>
              <a:buFont typeface="Arial"/>
              <a:buNone/>
            </a:pPr>
            <a:r>
              <a:t/>
            </a:r>
            <a:endParaRPr b="0" i="0" sz="11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0" lang="en" sz="3600" u="none" cap="none" strike="noStrike">
                <a:solidFill>
                  <a:srgbClr val="741B47"/>
                </a:solidFill>
                <a:latin typeface="Arial"/>
                <a:ea typeface="Arial"/>
                <a:cs typeface="Arial"/>
                <a:sym typeface="Arial"/>
              </a:rPr>
              <a:t>                    ▶ Volumes</a:t>
            </a:r>
            <a:endParaRPr b="0" i="0" sz="2400" u="none" cap="none" strike="noStrike">
              <a:solidFill>
                <a:srgbClr val="3A3F5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0" lang="en" sz="3600" u="none" cap="none" strike="noStrike">
                <a:solidFill>
                  <a:srgbClr val="741B47"/>
                </a:solidFill>
                <a:latin typeface="Arial"/>
                <a:ea typeface="Arial"/>
                <a:cs typeface="Arial"/>
                <a:sym typeface="Arial"/>
              </a:rPr>
              <a:t>                    ▶ Volume Types </a:t>
            </a:r>
            <a:endParaRPr b="0" i="0" sz="2400" u="none" cap="none" strike="noStrike">
              <a:solidFill>
                <a:srgbClr val="3A3F5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0" lang="en" sz="3600" u="none" cap="none" strike="noStrike">
                <a:solidFill>
                  <a:srgbClr val="741B47"/>
                </a:solidFill>
                <a:latin typeface="Arial"/>
                <a:ea typeface="Arial"/>
                <a:cs typeface="Arial"/>
                <a:sym typeface="Arial"/>
              </a:rPr>
              <a:t>                    ▶ PersistentVolume &amp; PersistentVolumeClaim</a:t>
            </a:r>
            <a:endParaRPr b="0" i="0" sz="3600" u="none" cap="none" strike="noStrike">
              <a:solidFill>
                <a:srgbClr val="741B47"/>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0" lang="en" sz="3600" u="none" cap="none" strike="noStrike">
                <a:solidFill>
                  <a:srgbClr val="741B47"/>
                </a:solidFill>
                <a:latin typeface="Arial"/>
                <a:ea typeface="Arial"/>
                <a:cs typeface="Arial"/>
                <a:sym typeface="Arial"/>
              </a:rPr>
              <a:t>▶                 ▶ StorageClass</a:t>
            </a:r>
            <a:endParaRPr b="0" i="0" sz="3600" u="none" cap="none" strike="noStrike">
              <a:solidFill>
                <a:srgbClr val="741B47"/>
              </a:solidFill>
              <a:latin typeface="Arial"/>
              <a:ea typeface="Arial"/>
              <a:cs typeface="Arial"/>
              <a:sym typeface="Arial"/>
            </a:endParaRPr>
          </a:p>
        </p:txBody>
      </p:sp>
      <p:sp>
        <p:nvSpPr>
          <p:cNvPr id="718" name="Google Shape;718;g2ad40089ea5_1_0"/>
          <p:cNvSpPr txBox="1"/>
          <p:nvPr>
            <p:ph type="ctrTitle"/>
          </p:nvPr>
        </p:nvSpPr>
        <p:spPr>
          <a:xfrm>
            <a:off x="1425875" y="1235950"/>
            <a:ext cx="10129500" cy="87810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Clr>
                <a:schemeClr val="dk1"/>
              </a:buClr>
              <a:buSzPts val="6600"/>
              <a:buFont typeface="Arial"/>
              <a:buNone/>
            </a:pPr>
            <a:r>
              <a:rPr b="1" lang="en" sz="5600">
                <a:solidFill>
                  <a:srgbClr val="1C4587"/>
                </a:solidFill>
                <a:latin typeface="Exo"/>
                <a:ea typeface="Exo"/>
                <a:cs typeface="Exo"/>
                <a:sym typeface="Exo"/>
              </a:rPr>
              <a:t>KUBERNETES Storage</a:t>
            </a:r>
            <a:endParaRPr b="1" sz="5600">
              <a:solidFill>
                <a:srgbClr val="1C4587"/>
              </a:solidFill>
              <a:latin typeface="Exo"/>
              <a:ea typeface="Exo"/>
              <a:cs typeface="Exo"/>
              <a:sym typeface="Exo"/>
            </a:endParaRPr>
          </a:p>
        </p:txBody>
      </p:sp>
      <p:sp>
        <p:nvSpPr>
          <p:cNvPr id="719" name="Google Shape;719;g2ad40089ea5_1_0"/>
          <p:cNvSpPr/>
          <p:nvPr/>
        </p:nvSpPr>
        <p:spPr>
          <a:xfrm rot="5400000">
            <a:off x="759867" y="346833"/>
            <a:ext cx="146400" cy="7041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720" name="Google Shape;720;g2ad40089ea5_1_0"/>
          <p:cNvSpPr/>
          <p:nvPr/>
        </p:nvSpPr>
        <p:spPr>
          <a:xfrm>
            <a:off x="371475" y="620656"/>
            <a:ext cx="993000" cy="151200"/>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21" name="Google Shape;721;g2ad40089ea5_1_0"/>
          <p:cNvSpPr/>
          <p:nvPr/>
        </p:nvSpPr>
        <p:spPr>
          <a:xfrm>
            <a:off x="0" y="0"/>
            <a:ext cx="771000" cy="6858000"/>
          </a:xfrm>
          <a:prstGeom prst="rect">
            <a:avLst/>
          </a:prstGeom>
          <a:solidFill>
            <a:srgbClr val="24E4B6"/>
          </a:solidFill>
          <a:ln cap="flat" cmpd="sng" w="12700">
            <a:solidFill>
              <a:schemeClr val="lt1"/>
            </a:solidFill>
            <a:prstDash val="solid"/>
            <a:miter lim="800000"/>
            <a:headEnd len="sm" w="sm" type="none"/>
            <a:tailEnd len="sm" w="sm" type="none"/>
          </a:ln>
          <a:effectLst>
            <a:outerShdw blurRad="57150" rotWithShape="0" algn="bl" dir="5400000" dist="19050">
              <a:srgbClr val="00FF00">
                <a:alpha val="4862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722" name="Google Shape;722;g2ad40089ea5_1_0"/>
          <p:cNvPicPr preferRelativeResize="0"/>
          <p:nvPr/>
        </p:nvPicPr>
        <p:blipFill rotWithShape="1">
          <a:blip r:embed="rId3">
            <a:alphaModFix/>
          </a:blip>
          <a:srcRect b="0" l="0" r="18179" t="9089"/>
          <a:stretch/>
        </p:blipFill>
        <p:spPr>
          <a:xfrm>
            <a:off x="10728250" y="62975"/>
            <a:ext cx="1311350" cy="123370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26" name="Shape 726"/>
        <p:cNvGrpSpPr/>
        <p:nvPr/>
      </p:nvGrpSpPr>
      <p:grpSpPr>
        <a:xfrm>
          <a:off x="0" y="0"/>
          <a:ext cx="0" cy="0"/>
          <a:chOff x="0" y="0"/>
          <a:chExt cx="0" cy="0"/>
        </a:xfrm>
      </p:grpSpPr>
      <p:sp>
        <p:nvSpPr>
          <p:cNvPr id="727" name="Google Shape;727;g2ad40089ea5_2_30"/>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rgbClr val="741B47"/>
                </a:solidFill>
                <a:latin typeface="Arial"/>
                <a:ea typeface="Arial"/>
                <a:cs typeface="Arial"/>
                <a:sym typeface="Arial"/>
              </a:rPr>
              <a:t>   </a:t>
            </a:r>
            <a:endParaRPr b="0" i="0" sz="1800" u="none" cap="none" strike="noStrike">
              <a:solidFill>
                <a:srgbClr val="741B47"/>
              </a:solidFill>
              <a:latin typeface="Arial"/>
              <a:ea typeface="Arial"/>
              <a:cs typeface="Arial"/>
              <a:sym typeface="Arial"/>
            </a:endParaRPr>
          </a:p>
        </p:txBody>
      </p:sp>
      <p:sp>
        <p:nvSpPr>
          <p:cNvPr id="728" name="Google Shape;728;g2ad40089ea5_2_30"/>
          <p:cNvSpPr txBox="1"/>
          <p:nvPr>
            <p:ph type="ctrTitle"/>
          </p:nvPr>
        </p:nvSpPr>
        <p:spPr>
          <a:xfrm>
            <a:off x="400613" y="418575"/>
            <a:ext cx="10129500" cy="87810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Clr>
                <a:schemeClr val="dk1"/>
              </a:buClr>
              <a:buSzPts val="6600"/>
              <a:buFont typeface="Arial"/>
              <a:buNone/>
            </a:pPr>
            <a:r>
              <a:rPr b="1" lang="en" sz="5600">
                <a:solidFill>
                  <a:srgbClr val="1C4587"/>
                </a:solidFill>
                <a:latin typeface="Exo"/>
                <a:ea typeface="Exo"/>
                <a:cs typeface="Exo"/>
                <a:sym typeface="Exo"/>
              </a:rPr>
              <a:t>Volumes</a:t>
            </a:r>
            <a:endParaRPr b="1" sz="5600">
              <a:solidFill>
                <a:srgbClr val="1C4587"/>
              </a:solidFill>
              <a:latin typeface="Exo"/>
              <a:ea typeface="Exo"/>
              <a:cs typeface="Exo"/>
              <a:sym typeface="Exo"/>
            </a:endParaRPr>
          </a:p>
        </p:txBody>
      </p:sp>
      <p:sp>
        <p:nvSpPr>
          <p:cNvPr id="729" name="Google Shape;729;g2ad40089ea5_2_30"/>
          <p:cNvSpPr/>
          <p:nvPr/>
        </p:nvSpPr>
        <p:spPr>
          <a:xfrm rot="5400000">
            <a:off x="759867" y="346833"/>
            <a:ext cx="146400" cy="7041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730" name="Google Shape;730;g2ad40089ea5_2_30"/>
          <p:cNvSpPr/>
          <p:nvPr/>
        </p:nvSpPr>
        <p:spPr>
          <a:xfrm>
            <a:off x="371475" y="620656"/>
            <a:ext cx="993000" cy="151200"/>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31" name="Google Shape;731;g2ad40089ea5_2_30"/>
          <p:cNvSpPr/>
          <p:nvPr/>
        </p:nvSpPr>
        <p:spPr>
          <a:xfrm>
            <a:off x="-207925" y="0"/>
            <a:ext cx="410400" cy="6858000"/>
          </a:xfrm>
          <a:prstGeom prst="rect">
            <a:avLst/>
          </a:prstGeom>
          <a:solidFill>
            <a:srgbClr val="24E4B6"/>
          </a:solidFill>
          <a:ln cap="flat" cmpd="sng" w="12700">
            <a:solidFill>
              <a:schemeClr val="lt1"/>
            </a:solidFill>
            <a:prstDash val="solid"/>
            <a:miter lim="800000"/>
            <a:headEnd len="sm" w="sm" type="none"/>
            <a:tailEnd len="sm" w="sm" type="none"/>
          </a:ln>
          <a:effectLst>
            <a:outerShdw blurRad="57150" rotWithShape="0" algn="bl" dir="5400000" dist="19050">
              <a:srgbClr val="00FF00">
                <a:alpha val="4862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732" name="Google Shape;732;g2ad40089ea5_2_30"/>
          <p:cNvPicPr preferRelativeResize="0"/>
          <p:nvPr/>
        </p:nvPicPr>
        <p:blipFill rotWithShape="1">
          <a:blip r:embed="rId3">
            <a:alphaModFix/>
          </a:blip>
          <a:srcRect b="0" l="0" r="18179" t="9089"/>
          <a:stretch/>
        </p:blipFill>
        <p:spPr>
          <a:xfrm>
            <a:off x="10728250" y="62975"/>
            <a:ext cx="1311350" cy="1233700"/>
          </a:xfrm>
          <a:prstGeom prst="rect">
            <a:avLst/>
          </a:prstGeom>
          <a:noFill/>
          <a:ln>
            <a:noFill/>
          </a:ln>
        </p:spPr>
      </p:pic>
      <p:pic>
        <p:nvPicPr>
          <p:cNvPr id="733" name="Google Shape;733;g2ad40089ea5_2_30"/>
          <p:cNvPicPr preferRelativeResize="0"/>
          <p:nvPr/>
        </p:nvPicPr>
        <p:blipFill rotWithShape="1">
          <a:blip r:embed="rId4">
            <a:alphaModFix/>
          </a:blip>
          <a:srcRect b="0" l="0" r="0" t="0"/>
          <a:stretch/>
        </p:blipFill>
        <p:spPr>
          <a:xfrm>
            <a:off x="9343179" y="2264563"/>
            <a:ext cx="2163825" cy="1628775"/>
          </a:xfrm>
          <a:prstGeom prst="rect">
            <a:avLst/>
          </a:prstGeom>
          <a:noFill/>
          <a:ln>
            <a:noFill/>
          </a:ln>
        </p:spPr>
      </p:pic>
      <p:sp>
        <p:nvSpPr>
          <p:cNvPr id="734" name="Google Shape;734;g2ad40089ea5_2_30"/>
          <p:cNvSpPr txBox="1"/>
          <p:nvPr/>
        </p:nvSpPr>
        <p:spPr>
          <a:xfrm>
            <a:off x="425850" y="1615049"/>
            <a:ext cx="8549100" cy="37557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2000"/>
              <a:buFont typeface="Arial"/>
              <a:buNone/>
            </a:pPr>
            <a:r>
              <a:t/>
            </a:r>
            <a:endParaRPr b="0" i="0" sz="2000" u="none" cap="none" strike="noStrike">
              <a:solidFill>
                <a:srgbClr val="4A1E1E"/>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2000"/>
              <a:buFont typeface="Arial"/>
              <a:buNone/>
            </a:pPr>
            <a:r>
              <a:t/>
            </a:r>
            <a:endParaRPr b="0" i="0" sz="2000" u="none" cap="none" strike="noStrike">
              <a:solidFill>
                <a:srgbClr val="4A1E1E"/>
              </a:solidFill>
              <a:latin typeface="Arial"/>
              <a:ea typeface="Arial"/>
              <a:cs typeface="Arial"/>
              <a:sym typeface="Arial"/>
            </a:endParaRPr>
          </a:p>
          <a:p>
            <a:pPr indent="-355600" lvl="0" marL="457200" marR="0" rtl="0" algn="just">
              <a:lnSpc>
                <a:spcPct val="100000"/>
              </a:lnSpc>
              <a:spcBef>
                <a:spcPts val="0"/>
              </a:spcBef>
              <a:spcAft>
                <a:spcPts val="0"/>
              </a:spcAft>
              <a:buClr>
                <a:srgbClr val="4A1E1E"/>
              </a:buClr>
              <a:buSzPts val="2000"/>
              <a:buFont typeface="Arial"/>
              <a:buChar char="●"/>
            </a:pPr>
            <a:r>
              <a:rPr b="0" i="0" lang="en" sz="2000" u="none" cap="none" strike="noStrike">
                <a:solidFill>
                  <a:srgbClr val="4A1E1E"/>
                </a:solidFill>
                <a:latin typeface="Arial"/>
                <a:ea typeface="Arial"/>
                <a:cs typeface="Arial"/>
                <a:sym typeface="Arial"/>
              </a:rPr>
              <a:t>All data stored inside a container is deleted if the container crashes</a:t>
            </a:r>
            <a:endParaRPr b="0" i="0" sz="2000" u="none" cap="none" strike="noStrike">
              <a:solidFill>
                <a:srgbClr val="4A1E1E"/>
              </a:solidFill>
              <a:latin typeface="Arial"/>
              <a:ea typeface="Arial"/>
              <a:cs typeface="Arial"/>
              <a:sym typeface="Arial"/>
            </a:endParaRPr>
          </a:p>
          <a:p>
            <a:pPr indent="0" lvl="0" marL="914400" marR="0" rtl="0" algn="just">
              <a:lnSpc>
                <a:spcPct val="100000"/>
              </a:lnSpc>
              <a:spcBef>
                <a:spcPts val="0"/>
              </a:spcBef>
              <a:spcAft>
                <a:spcPts val="0"/>
              </a:spcAft>
              <a:buClr>
                <a:srgbClr val="000000"/>
              </a:buClr>
              <a:buSzPts val="2000"/>
              <a:buFont typeface="Arial"/>
              <a:buNone/>
            </a:pPr>
            <a:r>
              <a:t/>
            </a:r>
            <a:endParaRPr b="0" i="0" sz="2000" u="none" cap="none" strike="noStrike">
              <a:solidFill>
                <a:srgbClr val="4A1E1E"/>
              </a:solidFill>
              <a:latin typeface="Arial"/>
              <a:ea typeface="Arial"/>
              <a:cs typeface="Arial"/>
              <a:sym typeface="Arial"/>
            </a:endParaRPr>
          </a:p>
          <a:p>
            <a:pPr indent="-355600" lvl="0" marL="457200" marR="0" rtl="0" algn="just">
              <a:lnSpc>
                <a:spcPct val="100000"/>
              </a:lnSpc>
              <a:spcBef>
                <a:spcPts val="0"/>
              </a:spcBef>
              <a:spcAft>
                <a:spcPts val="0"/>
              </a:spcAft>
              <a:buClr>
                <a:srgbClr val="4A1E1E"/>
              </a:buClr>
              <a:buSzPts val="2000"/>
              <a:buFont typeface="Arial"/>
              <a:buChar char="●"/>
            </a:pPr>
            <a:r>
              <a:rPr b="0" i="0" lang="en" sz="2000" u="none" cap="none" strike="noStrike">
                <a:solidFill>
                  <a:srgbClr val="4A1E1E"/>
                </a:solidFill>
                <a:latin typeface="Arial"/>
                <a:ea typeface="Arial"/>
                <a:cs typeface="Arial"/>
                <a:sym typeface="Arial"/>
              </a:rPr>
              <a:t>When a Container crashes, kubelet will restart it, but the files will be lost which means that it will not have any of the old data.</a:t>
            </a:r>
            <a:endParaRPr b="0" i="0" sz="2000" u="none" cap="none" strike="noStrike">
              <a:solidFill>
                <a:srgbClr val="4A1E1E"/>
              </a:solidFill>
              <a:latin typeface="Arial"/>
              <a:ea typeface="Arial"/>
              <a:cs typeface="Arial"/>
              <a:sym typeface="Arial"/>
            </a:endParaRPr>
          </a:p>
          <a:p>
            <a:pPr indent="0" lvl="0" marL="914400" marR="0" rtl="0" algn="just">
              <a:lnSpc>
                <a:spcPct val="100000"/>
              </a:lnSpc>
              <a:spcBef>
                <a:spcPts val="0"/>
              </a:spcBef>
              <a:spcAft>
                <a:spcPts val="0"/>
              </a:spcAft>
              <a:buClr>
                <a:srgbClr val="000000"/>
              </a:buClr>
              <a:buSzPts val="2000"/>
              <a:buFont typeface="Arial"/>
              <a:buNone/>
            </a:pPr>
            <a:r>
              <a:t/>
            </a:r>
            <a:endParaRPr b="0" i="0" sz="2000" u="none" cap="none" strike="noStrike">
              <a:solidFill>
                <a:srgbClr val="4A1E1E"/>
              </a:solidFill>
              <a:latin typeface="Arial"/>
              <a:ea typeface="Arial"/>
              <a:cs typeface="Arial"/>
              <a:sym typeface="Arial"/>
            </a:endParaRPr>
          </a:p>
          <a:p>
            <a:pPr indent="-355600" lvl="0" marL="457200" marR="0" rtl="0" algn="just">
              <a:lnSpc>
                <a:spcPct val="100000"/>
              </a:lnSpc>
              <a:spcBef>
                <a:spcPts val="0"/>
              </a:spcBef>
              <a:spcAft>
                <a:spcPts val="0"/>
              </a:spcAft>
              <a:buClr>
                <a:srgbClr val="4A1E1E"/>
              </a:buClr>
              <a:buSzPts val="2000"/>
              <a:buFont typeface="Arial"/>
              <a:buChar char="●"/>
            </a:pPr>
            <a:r>
              <a:rPr b="0" i="0" lang="en" sz="2000" u="none" cap="none" strike="noStrike">
                <a:solidFill>
                  <a:srgbClr val="4A1E1E"/>
                </a:solidFill>
                <a:latin typeface="Arial"/>
                <a:ea typeface="Arial"/>
                <a:cs typeface="Arial"/>
                <a:sym typeface="Arial"/>
              </a:rPr>
              <a:t>To overcome this problem, Kubernetes uses Volumes. A Volume is essentially a directory backed by a storage medium. The storage medium, content and access mode are determined by the Volume Type.</a:t>
            </a:r>
            <a:endParaRPr b="0" i="0" sz="2000" u="none" cap="none" strike="noStrike">
              <a:solidFill>
                <a:srgbClr val="4A1E1E"/>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Arial"/>
              <a:ea typeface="Arial"/>
              <a:cs typeface="Arial"/>
              <a:sym typeface="Arial"/>
            </a:endParaRPr>
          </a:p>
        </p:txBody>
      </p:sp>
      <p:pic>
        <p:nvPicPr>
          <p:cNvPr id="735" name="Google Shape;735;g2ad40089ea5_2_30"/>
          <p:cNvPicPr preferRelativeResize="0"/>
          <p:nvPr/>
        </p:nvPicPr>
        <p:blipFill rotWithShape="1">
          <a:blip r:embed="rId5">
            <a:alphaModFix/>
          </a:blip>
          <a:srcRect b="0" l="0" r="0" t="0"/>
          <a:stretch/>
        </p:blipFill>
        <p:spPr>
          <a:xfrm>
            <a:off x="8974950" y="4043875"/>
            <a:ext cx="3182000" cy="2092272"/>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39" name="Shape 739"/>
        <p:cNvGrpSpPr/>
        <p:nvPr/>
      </p:nvGrpSpPr>
      <p:grpSpPr>
        <a:xfrm>
          <a:off x="0" y="0"/>
          <a:ext cx="0" cy="0"/>
          <a:chOff x="0" y="0"/>
          <a:chExt cx="0" cy="0"/>
        </a:xfrm>
      </p:grpSpPr>
      <p:sp>
        <p:nvSpPr>
          <p:cNvPr id="740" name="Google Shape;740;g2ad40089ea5_2_14"/>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rgbClr val="741B47"/>
                </a:solidFill>
                <a:latin typeface="Arial"/>
                <a:ea typeface="Arial"/>
                <a:cs typeface="Arial"/>
                <a:sym typeface="Arial"/>
              </a:rPr>
              <a:t>   </a:t>
            </a:r>
            <a:endParaRPr b="0" i="0" sz="1800" u="none" cap="none" strike="noStrike">
              <a:solidFill>
                <a:srgbClr val="741B47"/>
              </a:solidFill>
              <a:latin typeface="Arial"/>
              <a:ea typeface="Arial"/>
              <a:cs typeface="Arial"/>
              <a:sym typeface="Arial"/>
            </a:endParaRPr>
          </a:p>
        </p:txBody>
      </p:sp>
      <p:sp>
        <p:nvSpPr>
          <p:cNvPr id="741" name="Google Shape;741;g2ad40089ea5_2_14"/>
          <p:cNvSpPr txBox="1"/>
          <p:nvPr>
            <p:ph type="ctrTitle"/>
          </p:nvPr>
        </p:nvSpPr>
        <p:spPr>
          <a:xfrm>
            <a:off x="1364475" y="772075"/>
            <a:ext cx="10129500" cy="87810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Clr>
                <a:schemeClr val="dk1"/>
              </a:buClr>
              <a:buSzPts val="6600"/>
              <a:buFont typeface="Arial"/>
              <a:buNone/>
            </a:pPr>
            <a:r>
              <a:rPr b="1" lang="en" sz="5600">
                <a:solidFill>
                  <a:srgbClr val="1C4587"/>
                </a:solidFill>
                <a:latin typeface="Exo"/>
                <a:ea typeface="Exo"/>
                <a:cs typeface="Exo"/>
                <a:sym typeface="Exo"/>
              </a:rPr>
              <a:t>Volume Types</a:t>
            </a:r>
            <a:endParaRPr b="1" sz="5600">
              <a:solidFill>
                <a:srgbClr val="1C4587"/>
              </a:solidFill>
              <a:latin typeface="Exo"/>
              <a:ea typeface="Exo"/>
              <a:cs typeface="Exo"/>
              <a:sym typeface="Exo"/>
            </a:endParaRPr>
          </a:p>
        </p:txBody>
      </p:sp>
      <p:sp>
        <p:nvSpPr>
          <p:cNvPr id="742" name="Google Shape;742;g2ad40089ea5_2_14"/>
          <p:cNvSpPr/>
          <p:nvPr/>
        </p:nvSpPr>
        <p:spPr>
          <a:xfrm rot="5400000">
            <a:off x="759867" y="346833"/>
            <a:ext cx="146400" cy="7041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743" name="Google Shape;743;g2ad40089ea5_2_14"/>
          <p:cNvSpPr/>
          <p:nvPr/>
        </p:nvSpPr>
        <p:spPr>
          <a:xfrm>
            <a:off x="371475" y="620656"/>
            <a:ext cx="993000" cy="151200"/>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44" name="Google Shape;744;g2ad40089ea5_2_14"/>
          <p:cNvSpPr/>
          <p:nvPr/>
        </p:nvSpPr>
        <p:spPr>
          <a:xfrm>
            <a:off x="-207925" y="0"/>
            <a:ext cx="410400" cy="6858000"/>
          </a:xfrm>
          <a:prstGeom prst="rect">
            <a:avLst/>
          </a:prstGeom>
          <a:solidFill>
            <a:srgbClr val="24E4B6"/>
          </a:solidFill>
          <a:ln cap="flat" cmpd="sng" w="12700">
            <a:solidFill>
              <a:schemeClr val="lt1"/>
            </a:solidFill>
            <a:prstDash val="solid"/>
            <a:miter lim="800000"/>
            <a:headEnd len="sm" w="sm" type="none"/>
            <a:tailEnd len="sm" w="sm" type="none"/>
          </a:ln>
          <a:effectLst>
            <a:outerShdw blurRad="57150" rotWithShape="0" algn="bl" dir="5400000" dist="19050">
              <a:srgbClr val="00FF00">
                <a:alpha val="4862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745" name="Google Shape;745;g2ad40089ea5_2_14"/>
          <p:cNvPicPr preferRelativeResize="0"/>
          <p:nvPr/>
        </p:nvPicPr>
        <p:blipFill rotWithShape="1">
          <a:blip r:embed="rId3">
            <a:alphaModFix/>
          </a:blip>
          <a:srcRect b="0" l="0" r="18179" t="9089"/>
          <a:stretch/>
        </p:blipFill>
        <p:spPr>
          <a:xfrm>
            <a:off x="10728250" y="62975"/>
            <a:ext cx="1311350" cy="1233700"/>
          </a:xfrm>
          <a:prstGeom prst="rect">
            <a:avLst/>
          </a:prstGeom>
          <a:noFill/>
          <a:ln>
            <a:noFill/>
          </a:ln>
        </p:spPr>
      </p:pic>
      <p:sp>
        <p:nvSpPr>
          <p:cNvPr id="746" name="Google Shape;746;g2ad40089ea5_2_14"/>
          <p:cNvSpPr txBox="1"/>
          <p:nvPr/>
        </p:nvSpPr>
        <p:spPr>
          <a:xfrm>
            <a:off x="929500" y="1094875"/>
            <a:ext cx="10852200" cy="14160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2000"/>
              <a:buFont typeface="Arial"/>
              <a:buNone/>
            </a:pPr>
            <a:r>
              <a:t/>
            </a:r>
            <a:endParaRPr b="0" i="0" sz="2000" u="none" cap="none" strike="noStrike">
              <a:solidFill>
                <a:srgbClr val="4A1E1E"/>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2000"/>
              <a:buFont typeface="Arial"/>
              <a:buNone/>
            </a:pPr>
            <a:r>
              <a:t/>
            </a:r>
            <a:endParaRPr b="0" i="0" sz="2000" u="none" cap="none" strike="noStrike">
              <a:solidFill>
                <a:srgbClr val="4A1E1E"/>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2000"/>
              <a:buFont typeface="Arial"/>
              <a:buNone/>
            </a:pPr>
            <a:r>
              <a:rPr b="1" i="0" lang="en" sz="2000" u="none" cap="none" strike="noStrike">
                <a:solidFill>
                  <a:srgbClr val="4A1E1E"/>
                </a:solidFill>
                <a:latin typeface="Arial"/>
                <a:ea typeface="Arial"/>
                <a:cs typeface="Arial"/>
                <a:sym typeface="Arial"/>
              </a:rPr>
              <a:t>hostPath</a:t>
            </a:r>
            <a:r>
              <a:rPr b="0" i="0" lang="en" sz="2000" u="none" cap="none" strike="noStrike">
                <a:solidFill>
                  <a:srgbClr val="4A1E1E"/>
                </a:solidFill>
                <a:latin typeface="Arial"/>
                <a:ea typeface="Arial"/>
                <a:cs typeface="Arial"/>
                <a:sym typeface="Arial"/>
              </a:rPr>
              <a:t>: A hostPath volume mounts a file or directory from the host node's file system into your Pod.</a:t>
            </a:r>
            <a:endParaRPr b="0" i="0" sz="1200" u="none" cap="none" strike="noStrike">
              <a:solidFill>
                <a:schemeClr val="dk1"/>
              </a:solidFill>
              <a:latin typeface="Arial"/>
              <a:ea typeface="Arial"/>
              <a:cs typeface="Arial"/>
              <a:sym typeface="Arial"/>
            </a:endParaRPr>
          </a:p>
        </p:txBody>
      </p:sp>
      <p:pic>
        <p:nvPicPr>
          <p:cNvPr id="747" name="Google Shape;747;g2ad40089ea5_2_14"/>
          <p:cNvPicPr preferRelativeResize="0"/>
          <p:nvPr/>
        </p:nvPicPr>
        <p:blipFill rotWithShape="1">
          <a:blip r:embed="rId4">
            <a:alphaModFix/>
          </a:blip>
          <a:srcRect b="0" l="0" r="0" t="0"/>
          <a:stretch/>
        </p:blipFill>
        <p:spPr>
          <a:xfrm>
            <a:off x="2595325" y="2464425"/>
            <a:ext cx="7399699" cy="297180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51" name="Shape 751"/>
        <p:cNvGrpSpPr/>
        <p:nvPr/>
      </p:nvGrpSpPr>
      <p:grpSpPr>
        <a:xfrm>
          <a:off x="0" y="0"/>
          <a:ext cx="0" cy="0"/>
          <a:chOff x="0" y="0"/>
          <a:chExt cx="0" cy="0"/>
        </a:xfrm>
      </p:grpSpPr>
      <p:sp>
        <p:nvSpPr>
          <p:cNvPr id="752" name="Google Shape;752;g2ad40089ea5_2_45"/>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rgbClr val="741B47"/>
                </a:solidFill>
                <a:latin typeface="Arial"/>
                <a:ea typeface="Arial"/>
                <a:cs typeface="Arial"/>
                <a:sym typeface="Arial"/>
              </a:rPr>
              <a:t>   </a:t>
            </a:r>
            <a:endParaRPr b="0" i="0" sz="1800" u="none" cap="none" strike="noStrike">
              <a:solidFill>
                <a:srgbClr val="741B47"/>
              </a:solidFill>
              <a:latin typeface="Arial"/>
              <a:ea typeface="Arial"/>
              <a:cs typeface="Arial"/>
              <a:sym typeface="Arial"/>
            </a:endParaRPr>
          </a:p>
        </p:txBody>
      </p:sp>
      <p:sp>
        <p:nvSpPr>
          <p:cNvPr id="753" name="Google Shape;753;g2ad40089ea5_2_45"/>
          <p:cNvSpPr txBox="1"/>
          <p:nvPr>
            <p:ph type="ctrTitle"/>
          </p:nvPr>
        </p:nvSpPr>
        <p:spPr>
          <a:xfrm>
            <a:off x="1364475" y="772075"/>
            <a:ext cx="10129500" cy="87810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Clr>
                <a:schemeClr val="dk1"/>
              </a:buClr>
              <a:buSzPts val="6600"/>
              <a:buFont typeface="Arial"/>
              <a:buNone/>
            </a:pPr>
            <a:r>
              <a:rPr b="1" lang="en" sz="5600">
                <a:solidFill>
                  <a:srgbClr val="1C4587"/>
                </a:solidFill>
                <a:latin typeface="Exo"/>
                <a:ea typeface="Exo"/>
                <a:cs typeface="Exo"/>
                <a:sym typeface="Exo"/>
              </a:rPr>
              <a:t>Volume Types</a:t>
            </a:r>
            <a:endParaRPr b="1" sz="5600">
              <a:solidFill>
                <a:srgbClr val="1C4587"/>
              </a:solidFill>
              <a:latin typeface="Exo"/>
              <a:ea typeface="Exo"/>
              <a:cs typeface="Exo"/>
              <a:sym typeface="Exo"/>
            </a:endParaRPr>
          </a:p>
        </p:txBody>
      </p:sp>
      <p:sp>
        <p:nvSpPr>
          <p:cNvPr id="754" name="Google Shape;754;g2ad40089ea5_2_45"/>
          <p:cNvSpPr/>
          <p:nvPr/>
        </p:nvSpPr>
        <p:spPr>
          <a:xfrm rot="5400000">
            <a:off x="759867" y="346833"/>
            <a:ext cx="146400" cy="7041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755" name="Google Shape;755;g2ad40089ea5_2_45"/>
          <p:cNvSpPr/>
          <p:nvPr/>
        </p:nvSpPr>
        <p:spPr>
          <a:xfrm>
            <a:off x="371475" y="620656"/>
            <a:ext cx="993000" cy="151200"/>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56" name="Google Shape;756;g2ad40089ea5_2_45"/>
          <p:cNvSpPr/>
          <p:nvPr/>
        </p:nvSpPr>
        <p:spPr>
          <a:xfrm>
            <a:off x="-207925" y="0"/>
            <a:ext cx="410400" cy="6858000"/>
          </a:xfrm>
          <a:prstGeom prst="rect">
            <a:avLst/>
          </a:prstGeom>
          <a:solidFill>
            <a:srgbClr val="24E4B6"/>
          </a:solidFill>
          <a:ln cap="flat" cmpd="sng" w="12700">
            <a:solidFill>
              <a:schemeClr val="lt1"/>
            </a:solidFill>
            <a:prstDash val="solid"/>
            <a:miter lim="800000"/>
            <a:headEnd len="sm" w="sm" type="none"/>
            <a:tailEnd len="sm" w="sm" type="none"/>
          </a:ln>
          <a:effectLst>
            <a:outerShdw blurRad="57150" rotWithShape="0" algn="bl" dir="5400000" dist="19050">
              <a:srgbClr val="00FF00">
                <a:alpha val="4862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757" name="Google Shape;757;g2ad40089ea5_2_45"/>
          <p:cNvPicPr preferRelativeResize="0"/>
          <p:nvPr/>
        </p:nvPicPr>
        <p:blipFill rotWithShape="1">
          <a:blip r:embed="rId3">
            <a:alphaModFix/>
          </a:blip>
          <a:srcRect b="0" l="0" r="18179" t="9089"/>
          <a:stretch/>
        </p:blipFill>
        <p:spPr>
          <a:xfrm>
            <a:off x="10728250" y="62975"/>
            <a:ext cx="1311350" cy="1233700"/>
          </a:xfrm>
          <a:prstGeom prst="rect">
            <a:avLst/>
          </a:prstGeom>
          <a:noFill/>
          <a:ln>
            <a:noFill/>
          </a:ln>
        </p:spPr>
      </p:pic>
      <p:sp>
        <p:nvSpPr>
          <p:cNvPr id="758" name="Google Shape;758;g2ad40089ea5_2_45"/>
          <p:cNvSpPr txBox="1"/>
          <p:nvPr/>
        </p:nvSpPr>
        <p:spPr>
          <a:xfrm>
            <a:off x="1003125" y="1457000"/>
            <a:ext cx="4465200" cy="32631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2000"/>
              <a:buFont typeface="Arial"/>
              <a:buNone/>
            </a:pPr>
            <a:r>
              <a:t/>
            </a:r>
            <a:endParaRPr b="0" i="0" sz="2000" u="none" cap="none" strike="noStrike">
              <a:solidFill>
                <a:srgbClr val="4A1E1E"/>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2000"/>
              <a:buFont typeface="Arial"/>
              <a:buNone/>
            </a:pPr>
            <a:r>
              <a:t/>
            </a:r>
            <a:endParaRPr b="0" i="0" sz="2000" u="none" cap="none" strike="noStrike">
              <a:solidFill>
                <a:srgbClr val="4A1E1E"/>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2000"/>
              <a:buFont typeface="Arial"/>
              <a:buNone/>
            </a:pPr>
            <a:r>
              <a:rPr b="1" i="0" lang="en" sz="2000" u="none" cap="none" strike="noStrike">
                <a:solidFill>
                  <a:srgbClr val="4A1E1E"/>
                </a:solidFill>
                <a:latin typeface="Arial"/>
                <a:ea typeface="Arial"/>
                <a:cs typeface="Arial"/>
                <a:sym typeface="Arial"/>
              </a:rPr>
              <a:t>emptyDir:</a:t>
            </a:r>
            <a:r>
              <a:rPr b="0" i="0" lang="en" sz="2000" u="none" cap="none" strike="noStrike">
                <a:solidFill>
                  <a:srgbClr val="4A1E1E"/>
                </a:solidFill>
                <a:latin typeface="Arial"/>
                <a:ea typeface="Arial"/>
                <a:cs typeface="Arial"/>
                <a:sym typeface="Arial"/>
              </a:rPr>
              <a:t> An emptyDir volume is first created when a Pod is assigned to a Node and exists as long as that Pod is running on that node. </a:t>
            </a:r>
            <a:endParaRPr b="0" i="0" sz="2000" u="none" cap="none" strike="noStrike">
              <a:solidFill>
                <a:srgbClr val="4A1E1E"/>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2000"/>
              <a:buFont typeface="Arial"/>
              <a:buNone/>
            </a:pPr>
            <a:r>
              <a:rPr b="0" i="0" lang="en" sz="2000" u="none" cap="none" strike="noStrike">
                <a:solidFill>
                  <a:srgbClr val="4A1E1E"/>
                </a:solidFill>
                <a:latin typeface="Arial"/>
                <a:ea typeface="Arial"/>
                <a:cs typeface="Arial"/>
                <a:sym typeface="Arial"/>
              </a:rPr>
              <a:t>Some uses for an emptyDir are:</a:t>
            </a:r>
            <a:endParaRPr b="0" i="0" sz="2000" u="none" cap="none" strike="noStrike">
              <a:solidFill>
                <a:srgbClr val="4A1E1E"/>
              </a:solidFill>
              <a:latin typeface="Arial"/>
              <a:ea typeface="Arial"/>
              <a:cs typeface="Arial"/>
              <a:sym typeface="Arial"/>
            </a:endParaRPr>
          </a:p>
          <a:p>
            <a:pPr indent="-355600" lvl="0" marL="457200" marR="0" rtl="0" algn="just">
              <a:lnSpc>
                <a:spcPct val="100000"/>
              </a:lnSpc>
              <a:spcBef>
                <a:spcPts val="0"/>
              </a:spcBef>
              <a:spcAft>
                <a:spcPts val="0"/>
              </a:spcAft>
              <a:buClr>
                <a:srgbClr val="4A1E1E"/>
              </a:buClr>
              <a:buSzPts val="2000"/>
              <a:buFont typeface="Arial"/>
              <a:buChar char="-"/>
            </a:pPr>
            <a:r>
              <a:rPr b="0" i="0" lang="en" sz="2000" u="none" cap="none" strike="noStrike">
                <a:solidFill>
                  <a:srgbClr val="4A1E1E"/>
                </a:solidFill>
                <a:latin typeface="Arial"/>
                <a:ea typeface="Arial"/>
                <a:cs typeface="Arial"/>
                <a:sym typeface="Arial"/>
              </a:rPr>
              <a:t>checkpointing a long computation for recovery from crashes</a:t>
            </a:r>
            <a:endParaRPr b="0" i="0" sz="2000" u="none" cap="none" strike="noStrike">
              <a:solidFill>
                <a:srgbClr val="4A1E1E"/>
              </a:solidFill>
              <a:latin typeface="Arial"/>
              <a:ea typeface="Arial"/>
              <a:cs typeface="Arial"/>
              <a:sym typeface="Arial"/>
            </a:endParaRPr>
          </a:p>
          <a:p>
            <a:pPr indent="-355600" lvl="0" marL="457200" marR="0" rtl="0" algn="just">
              <a:lnSpc>
                <a:spcPct val="100000"/>
              </a:lnSpc>
              <a:spcBef>
                <a:spcPts val="0"/>
              </a:spcBef>
              <a:spcAft>
                <a:spcPts val="0"/>
              </a:spcAft>
              <a:buClr>
                <a:srgbClr val="4A1E1E"/>
              </a:buClr>
              <a:buSzPts val="2000"/>
              <a:buFont typeface="Arial"/>
              <a:buChar char="-"/>
            </a:pPr>
            <a:r>
              <a:rPr b="0" i="0" lang="en" sz="2000" u="none" cap="none" strike="noStrike">
                <a:solidFill>
                  <a:srgbClr val="4A1E1E"/>
                </a:solidFill>
                <a:latin typeface="Arial"/>
                <a:ea typeface="Arial"/>
                <a:cs typeface="Arial"/>
                <a:sym typeface="Arial"/>
              </a:rPr>
              <a:t>as a cache </a:t>
            </a:r>
            <a:endParaRPr b="0" i="0" sz="2000" u="none" cap="none" strike="noStrike">
              <a:solidFill>
                <a:srgbClr val="4A1E1E"/>
              </a:solidFill>
              <a:latin typeface="Arial"/>
              <a:ea typeface="Arial"/>
              <a:cs typeface="Arial"/>
              <a:sym typeface="Arial"/>
            </a:endParaRPr>
          </a:p>
        </p:txBody>
      </p:sp>
      <p:pic>
        <p:nvPicPr>
          <p:cNvPr id="759" name="Google Shape;759;g2ad40089ea5_2_45"/>
          <p:cNvPicPr preferRelativeResize="0"/>
          <p:nvPr/>
        </p:nvPicPr>
        <p:blipFill rotWithShape="1">
          <a:blip r:embed="rId4">
            <a:alphaModFix/>
          </a:blip>
          <a:srcRect b="0" l="0" r="0" t="0"/>
          <a:stretch/>
        </p:blipFill>
        <p:spPr>
          <a:xfrm>
            <a:off x="6268974" y="2179175"/>
            <a:ext cx="5539276" cy="2747575"/>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63" name="Shape 763"/>
        <p:cNvGrpSpPr/>
        <p:nvPr/>
      </p:nvGrpSpPr>
      <p:grpSpPr>
        <a:xfrm>
          <a:off x="0" y="0"/>
          <a:ext cx="0" cy="0"/>
          <a:chOff x="0" y="0"/>
          <a:chExt cx="0" cy="0"/>
        </a:xfrm>
      </p:grpSpPr>
      <p:sp>
        <p:nvSpPr>
          <p:cNvPr id="764" name="Google Shape;764;g2ad40089ea5_2_61"/>
          <p:cNvSpPr/>
          <p:nvPr/>
        </p:nvSpPr>
        <p:spPr>
          <a:xfrm>
            <a:off x="0" y="7620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rgbClr val="741B47"/>
                </a:solidFill>
                <a:latin typeface="Arial"/>
                <a:ea typeface="Arial"/>
                <a:cs typeface="Arial"/>
                <a:sym typeface="Arial"/>
              </a:rPr>
              <a:t>   </a:t>
            </a:r>
            <a:endParaRPr b="0" i="0" sz="1800" u="none" cap="none" strike="noStrike">
              <a:solidFill>
                <a:srgbClr val="741B47"/>
              </a:solidFill>
              <a:latin typeface="Arial"/>
              <a:ea typeface="Arial"/>
              <a:cs typeface="Arial"/>
              <a:sym typeface="Arial"/>
            </a:endParaRPr>
          </a:p>
        </p:txBody>
      </p:sp>
      <p:sp>
        <p:nvSpPr>
          <p:cNvPr id="765" name="Google Shape;765;g2ad40089ea5_2_61"/>
          <p:cNvSpPr txBox="1"/>
          <p:nvPr>
            <p:ph type="ctrTitle"/>
          </p:nvPr>
        </p:nvSpPr>
        <p:spPr>
          <a:xfrm>
            <a:off x="1364475" y="772075"/>
            <a:ext cx="10129500" cy="87810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Clr>
                <a:schemeClr val="dk1"/>
              </a:buClr>
              <a:buSzPts val="6600"/>
              <a:buFont typeface="Arial"/>
              <a:buNone/>
            </a:pPr>
            <a:r>
              <a:rPr b="1" lang="en" sz="5600">
                <a:solidFill>
                  <a:srgbClr val="1C4587"/>
                </a:solidFill>
                <a:latin typeface="Exo"/>
                <a:ea typeface="Exo"/>
                <a:cs typeface="Exo"/>
                <a:sym typeface="Exo"/>
              </a:rPr>
              <a:t>Volume Types</a:t>
            </a:r>
            <a:endParaRPr b="1" sz="5600">
              <a:solidFill>
                <a:srgbClr val="1C4587"/>
              </a:solidFill>
              <a:latin typeface="Exo"/>
              <a:ea typeface="Exo"/>
              <a:cs typeface="Exo"/>
              <a:sym typeface="Exo"/>
            </a:endParaRPr>
          </a:p>
        </p:txBody>
      </p:sp>
      <p:sp>
        <p:nvSpPr>
          <p:cNvPr id="766" name="Google Shape;766;g2ad40089ea5_2_61"/>
          <p:cNvSpPr/>
          <p:nvPr/>
        </p:nvSpPr>
        <p:spPr>
          <a:xfrm rot="5400000">
            <a:off x="759867" y="346833"/>
            <a:ext cx="146400" cy="7041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767" name="Google Shape;767;g2ad40089ea5_2_61"/>
          <p:cNvSpPr/>
          <p:nvPr/>
        </p:nvSpPr>
        <p:spPr>
          <a:xfrm>
            <a:off x="371475" y="620656"/>
            <a:ext cx="993000" cy="151200"/>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68" name="Google Shape;768;g2ad40089ea5_2_61"/>
          <p:cNvSpPr/>
          <p:nvPr/>
        </p:nvSpPr>
        <p:spPr>
          <a:xfrm>
            <a:off x="-207925" y="0"/>
            <a:ext cx="410400" cy="6858000"/>
          </a:xfrm>
          <a:prstGeom prst="rect">
            <a:avLst/>
          </a:prstGeom>
          <a:solidFill>
            <a:srgbClr val="24E4B6"/>
          </a:solidFill>
          <a:ln cap="flat" cmpd="sng" w="12700">
            <a:solidFill>
              <a:schemeClr val="lt1"/>
            </a:solidFill>
            <a:prstDash val="solid"/>
            <a:miter lim="800000"/>
            <a:headEnd len="sm" w="sm" type="none"/>
            <a:tailEnd len="sm" w="sm" type="none"/>
          </a:ln>
          <a:effectLst>
            <a:outerShdw blurRad="57150" rotWithShape="0" algn="bl" dir="5400000" dist="19050">
              <a:srgbClr val="00FF00">
                <a:alpha val="4862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769" name="Google Shape;769;g2ad40089ea5_2_61"/>
          <p:cNvPicPr preferRelativeResize="0"/>
          <p:nvPr/>
        </p:nvPicPr>
        <p:blipFill rotWithShape="1">
          <a:blip r:embed="rId3">
            <a:alphaModFix/>
          </a:blip>
          <a:srcRect b="0" l="0" r="18179" t="9089"/>
          <a:stretch/>
        </p:blipFill>
        <p:spPr>
          <a:xfrm>
            <a:off x="10728250" y="62975"/>
            <a:ext cx="1311350" cy="1233700"/>
          </a:xfrm>
          <a:prstGeom prst="rect">
            <a:avLst/>
          </a:prstGeom>
          <a:noFill/>
          <a:ln>
            <a:noFill/>
          </a:ln>
        </p:spPr>
      </p:pic>
      <p:sp>
        <p:nvSpPr>
          <p:cNvPr id="770" name="Google Shape;770;g2ad40089ea5_2_61"/>
          <p:cNvSpPr txBox="1"/>
          <p:nvPr/>
        </p:nvSpPr>
        <p:spPr>
          <a:xfrm>
            <a:off x="894475" y="1215575"/>
            <a:ext cx="10852200" cy="11853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2000"/>
              <a:buFont typeface="Arial"/>
              <a:buNone/>
            </a:pPr>
            <a:r>
              <a:t/>
            </a:r>
            <a:endParaRPr b="0" i="0" sz="2000" u="none" cap="none" strike="noStrike">
              <a:solidFill>
                <a:srgbClr val="4A1E1E"/>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2000"/>
              <a:buFont typeface="Arial"/>
              <a:buNone/>
            </a:pPr>
            <a:r>
              <a:t/>
            </a:r>
            <a:endParaRPr b="0" i="0" sz="2000" u="none" cap="none" strike="noStrike">
              <a:solidFill>
                <a:srgbClr val="4A1E1E"/>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2500"/>
              <a:buFont typeface="Arial"/>
              <a:buNone/>
            </a:pPr>
            <a:r>
              <a:rPr b="1" i="0" lang="en" sz="2500" u="none" cap="none" strike="noStrike">
                <a:solidFill>
                  <a:srgbClr val="4A1E1E"/>
                </a:solidFill>
                <a:latin typeface="Arial"/>
                <a:ea typeface="Arial"/>
                <a:cs typeface="Arial"/>
                <a:sym typeface="Arial"/>
              </a:rPr>
              <a:t>  hostPath vs emptyDir</a:t>
            </a:r>
            <a:endParaRPr b="0" i="0" sz="2500" u="none" cap="none" strike="noStrike">
              <a:solidFill>
                <a:srgbClr val="4A1E1E"/>
              </a:solidFill>
              <a:latin typeface="Arial"/>
              <a:ea typeface="Arial"/>
              <a:cs typeface="Arial"/>
              <a:sym typeface="Arial"/>
            </a:endParaRPr>
          </a:p>
        </p:txBody>
      </p:sp>
      <p:pic>
        <p:nvPicPr>
          <p:cNvPr id="771" name="Google Shape;771;g2ad40089ea5_2_61"/>
          <p:cNvPicPr preferRelativeResize="0"/>
          <p:nvPr/>
        </p:nvPicPr>
        <p:blipFill rotWithShape="1">
          <a:blip r:embed="rId4">
            <a:alphaModFix/>
          </a:blip>
          <a:srcRect b="0" l="0" r="0" t="0"/>
          <a:stretch/>
        </p:blipFill>
        <p:spPr>
          <a:xfrm>
            <a:off x="4790225" y="1750325"/>
            <a:ext cx="5772175" cy="3512750"/>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75" name="Shape 775"/>
        <p:cNvGrpSpPr/>
        <p:nvPr/>
      </p:nvGrpSpPr>
      <p:grpSpPr>
        <a:xfrm>
          <a:off x="0" y="0"/>
          <a:ext cx="0" cy="0"/>
          <a:chOff x="0" y="0"/>
          <a:chExt cx="0" cy="0"/>
        </a:xfrm>
      </p:grpSpPr>
      <p:sp>
        <p:nvSpPr>
          <p:cNvPr id="776" name="Google Shape;776;g2ad40089ea5_2_74"/>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rgbClr val="741B47"/>
                </a:solidFill>
                <a:latin typeface="Arial"/>
                <a:ea typeface="Arial"/>
                <a:cs typeface="Arial"/>
                <a:sym typeface="Arial"/>
              </a:rPr>
              <a:t>   </a:t>
            </a:r>
            <a:endParaRPr b="0" i="0" sz="1800" u="none" cap="none" strike="noStrike">
              <a:solidFill>
                <a:srgbClr val="741B47"/>
              </a:solidFill>
              <a:latin typeface="Arial"/>
              <a:ea typeface="Arial"/>
              <a:cs typeface="Arial"/>
              <a:sym typeface="Arial"/>
            </a:endParaRPr>
          </a:p>
        </p:txBody>
      </p:sp>
      <p:sp>
        <p:nvSpPr>
          <p:cNvPr id="777" name="Google Shape;777;g2ad40089ea5_2_74"/>
          <p:cNvSpPr txBox="1"/>
          <p:nvPr>
            <p:ph type="ctrTitle"/>
          </p:nvPr>
        </p:nvSpPr>
        <p:spPr>
          <a:xfrm>
            <a:off x="1304125" y="470300"/>
            <a:ext cx="10129500" cy="87810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Clr>
                <a:schemeClr val="dk1"/>
              </a:buClr>
              <a:buSzPts val="6600"/>
              <a:buFont typeface="Arial"/>
              <a:buNone/>
            </a:pPr>
            <a:r>
              <a:rPr b="1" lang="en" sz="5600">
                <a:solidFill>
                  <a:srgbClr val="1C4587"/>
                </a:solidFill>
                <a:latin typeface="Exo"/>
                <a:ea typeface="Exo"/>
                <a:cs typeface="Exo"/>
                <a:sym typeface="Exo"/>
              </a:rPr>
              <a:t>Volume Types</a:t>
            </a:r>
            <a:endParaRPr b="1" sz="5600">
              <a:solidFill>
                <a:srgbClr val="1C4587"/>
              </a:solidFill>
              <a:latin typeface="Exo"/>
              <a:ea typeface="Exo"/>
              <a:cs typeface="Exo"/>
              <a:sym typeface="Exo"/>
            </a:endParaRPr>
          </a:p>
        </p:txBody>
      </p:sp>
      <p:sp>
        <p:nvSpPr>
          <p:cNvPr id="778" name="Google Shape;778;g2ad40089ea5_2_74"/>
          <p:cNvSpPr/>
          <p:nvPr/>
        </p:nvSpPr>
        <p:spPr>
          <a:xfrm rot="5400000">
            <a:off x="759867" y="346833"/>
            <a:ext cx="146400" cy="7041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779" name="Google Shape;779;g2ad40089ea5_2_74"/>
          <p:cNvSpPr/>
          <p:nvPr/>
        </p:nvSpPr>
        <p:spPr>
          <a:xfrm>
            <a:off x="371475" y="620656"/>
            <a:ext cx="993000" cy="151200"/>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80" name="Google Shape;780;g2ad40089ea5_2_74"/>
          <p:cNvSpPr/>
          <p:nvPr/>
        </p:nvSpPr>
        <p:spPr>
          <a:xfrm>
            <a:off x="-207925" y="0"/>
            <a:ext cx="410400" cy="6858000"/>
          </a:xfrm>
          <a:prstGeom prst="rect">
            <a:avLst/>
          </a:prstGeom>
          <a:solidFill>
            <a:srgbClr val="24E4B6"/>
          </a:solidFill>
          <a:ln cap="flat" cmpd="sng" w="12700">
            <a:solidFill>
              <a:schemeClr val="lt1"/>
            </a:solidFill>
            <a:prstDash val="solid"/>
            <a:miter lim="800000"/>
            <a:headEnd len="sm" w="sm" type="none"/>
            <a:tailEnd len="sm" w="sm" type="none"/>
          </a:ln>
          <a:effectLst>
            <a:outerShdw blurRad="57150" rotWithShape="0" algn="bl" dir="5400000" dist="19050">
              <a:srgbClr val="00FF00">
                <a:alpha val="4862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781" name="Google Shape;781;g2ad40089ea5_2_74"/>
          <p:cNvPicPr preferRelativeResize="0"/>
          <p:nvPr/>
        </p:nvPicPr>
        <p:blipFill rotWithShape="1">
          <a:blip r:embed="rId3">
            <a:alphaModFix/>
          </a:blip>
          <a:srcRect b="0" l="0" r="18179" t="9089"/>
          <a:stretch/>
        </p:blipFill>
        <p:spPr>
          <a:xfrm>
            <a:off x="10728250" y="62975"/>
            <a:ext cx="1311350" cy="1233700"/>
          </a:xfrm>
          <a:prstGeom prst="rect">
            <a:avLst/>
          </a:prstGeom>
          <a:noFill/>
          <a:ln>
            <a:noFill/>
          </a:ln>
        </p:spPr>
      </p:pic>
      <p:sp>
        <p:nvSpPr>
          <p:cNvPr id="782" name="Google Shape;782;g2ad40089ea5_2_74"/>
          <p:cNvSpPr txBox="1"/>
          <p:nvPr/>
        </p:nvSpPr>
        <p:spPr>
          <a:xfrm>
            <a:off x="602850" y="845000"/>
            <a:ext cx="10986300" cy="63495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2000"/>
              <a:buFont typeface="Arial"/>
              <a:buNone/>
            </a:pPr>
            <a:r>
              <a:t/>
            </a:r>
            <a:endParaRPr b="0" i="0" sz="2000" u="none" cap="none" strike="noStrike">
              <a:solidFill>
                <a:srgbClr val="4A1E1E"/>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2000"/>
              <a:buFont typeface="Arial"/>
              <a:buNone/>
            </a:pPr>
            <a:r>
              <a:t/>
            </a:r>
            <a:endParaRPr b="1" i="0" sz="2000" u="none" cap="none" strike="noStrike">
              <a:solidFill>
                <a:srgbClr val="4A1E1E"/>
              </a:solidFill>
              <a:latin typeface="Arial"/>
              <a:ea typeface="Arial"/>
              <a:cs typeface="Arial"/>
              <a:sym typeface="Arial"/>
            </a:endParaRPr>
          </a:p>
          <a:p>
            <a:pPr indent="0" lvl="0" marL="0" marR="0" rtl="0" algn="l">
              <a:lnSpc>
                <a:spcPct val="165517"/>
              </a:lnSpc>
              <a:spcBef>
                <a:spcPts val="0"/>
              </a:spcBef>
              <a:spcAft>
                <a:spcPts val="0"/>
              </a:spcAft>
              <a:buClr>
                <a:schemeClr val="dk1"/>
              </a:buClr>
              <a:buSzPts val="1100"/>
              <a:buFont typeface="Arial"/>
              <a:buNone/>
            </a:pPr>
            <a:r>
              <a:rPr b="0" i="0" lang="en" sz="2000" u="none" cap="none" strike="noStrike">
                <a:solidFill>
                  <a:srgbClr val="4A1E1E"/>
                </a:solidFill>
                <a:highlight>
                  <a:srgbClr val="FFFFFF"/>
                </a:highlight>
                <a:latin typeface="Arial"/>
                <a:ea typeface="Arial"/>
                <a:cs typeface="Arial"/>
                <a:sym typeface="Arial"/>
              </a:rPr>
              <a:t>Kubernetes provides several storage plugins that provide access to storage devices deployed in a Kubernetes cluster. These are implemented using the StorageClass object.</a:t>
            </a:r>
            <a:endParaRPr b="0" i="0" sz="2000" u="none" cap="none" strike="noStrike">
              <a:solidFill>
                <a:srgbClr val="4A1E1E"/>
              </a:solidFill>
              <a:highlight>
                <a:srgbClr val="FFFFFF"/>
              </a:highlight>
              <a:latin typeface="Arial"/>
              <a:ea typeface="Arial"/>
              <a:cs typeface="Arial"/>
              <a:sym typeface="Arial"/>
            </a:endParaRPr>
          </a:p>
          <a:p>
            <a:pPr indent="0" lvl="0" marL="0" marR="0" rtl="0" algn="l">
              <a:lnSpc>
                <a:spcPct val="165517"/>
              </a:lnSpc>
              <a:spcBef>
                <a:spcPts val="0"/>
              </a:spcBef>
              <a:spcAft>
                <a:spcPts val="0"/>
              </a:spcAft>
              <a:buClr>
                <a:srgbClr val="000000"/>
              </a:buClr>
              <a:buSzPts val="2000"/>
              <a:buFont typeface="Arial"/>
              <a:buNone/>
            </a:pPr>
            <a:r>
              <a:rPr b="0" i="0" lang="en" sz="2000" u="none" cap="none" strike="noStrike">
                <a:solidFill>
                  <a:srgbClr val="4A1E1E"/>
                </a:solidFill>
                <a:highlight>
                  <a:srgbClr val="FFFFFF"/>
                </a:highlight>
                <a:latin typeface="Arial"/>
                <a:ea typeface="Arial"/>
                <a:cs typeface="Arial"/>
                <a:sym typeface="Arial"/>
              </a:rPr>
              <a:t>Some of the main plugins currently supported by Kubernetes are GCEPersistentDisk, AWSElasticBlockStore, AzureDisk, Glusterfs, NFS, and iSCSI.</a:t>
            </a:r>
            <a:endParaRPr b="0" i="0" sz="2000" u="none" cap="none" strike="noStrike">
              <a:solidFill>
                <a:srgbClr val="4A1E1E"/>
              </a:solidFill>
              <a:highlight>
                <a:srgbClr val="FFFFFF"/>
              </a:highlight>
              <a:latin typeface="Arial"/>
              <a:ea typeface="Arial"/>
              <a:cs typeface="Arial"/>
              <a:sym typeface="Arial"/>
            </a:endParaRPr>
          </a:p>
          <a:p>
            <a:pPr indent="0" lvl="0" marL="0" marR="0" rtl="0" algn="l">
              <a:lnSpc>
                <a:spcPct val="165517"/>
              </a:lnSpc>
              <a:spcBef>
                <a:spcPts val="0"/>
              </a:spcBef>
              <a:spcAft>
                <a:spcPts val="0"/>
              </a:spcAft>
              <a:buClr>
                <a:srgbClr val="000000"/>
              </a:buClr>
              <a:buSzPts val="2000"/>
              <a:buFont typeface="Arial"/>
              <a:buNone/>
            </a:pPr>
            <a:r>
              <a:t/>
            </a:r>
            <a:endParaRPr b="0" i="0" sz="2000" u="none" cap="none" strike="noStrike">
              <a:solidFill>
                <a:srgbClr val="4A1E1E"/>
              </a:solidFill>
              <a:highlight>
                <a:srgbClr val="FFFFFF"/>
              </a:highlight>
              <a:latin typeface="Arial"/>
              <a:ea typeface="Arial"/>
              <a:cs typeface="Arial"/>
              <a:sym typeface="Arial"/>
            </a:endParaRPr>
          </a:p>
          <a:p>
            <a:pPr indent="0" lvl="0" marL="0" marR="0" rtl="0" algn="just">
              <a:lnSpc>
                <a:spcPct val="100000"/>
              </a:lnSpc>
              <a:spcBef>
                <a:spcPts val="0"/>
              </a:spcBef>
              <a:spcAft>
                <a:spcPts val="0"/>
              </a:spcAft>
              <a:buClr>
                <a:srgbClr val="000000"/>
              </a:buClr>
              <a:buSzPts val="2000"/>
              <a:buFont typeface="Arial"/>
              <a:buNone/>
            </a:pPr>
            <a:r>
              <a:rPr b="1" i="0" lang="en" sz="2000" u="none" cap="none" strike="noStrike">
                <a:solidFill>
                  <a:srgbClr val="4A1E1E"/>
                </a:solidFill>
                <a:latin typeface="Arial"/>
                <a:ea typeface="Arial"/>
                <a:cs typeface="Arial"/>
                <a:sym typeface="Arial"/>
              </a:rPr>
              <a:t>AWS Elastic Block Store:</a:t>
            </a:r>
            <a:r>
              <a:rPr b="0" i="0" lang="en" sz="2000" u="none" cap="none" strike="noStrike">
                <a:solidFill>
                  <a:srgbClr val="4A1E1E"/>
                </a:solidFill>
                <a:latin typeface="Arial"/>
                <a:ea typeface="Arial"/>
                <a:cs typeface="Arial"/>
                <a:sym typeface="Arial"/>
              </a:rPr>
              <a:t> An awsElasticBlockStore volume mounts an Amazon Web Services (AWS) EBS Volume into your Pod.</a:t>
            </a:r>
            <a:endParaRPr b="0" i="0" sz="2000" u="none" cap="none" strike="noStrike">
              <a:solidFill>
                <a:srgbClr val="4A1E1E"/>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2000"/>
              <a:buFont typeface="Arial"/>
              <a:buNone/>
            </a:pPr>
            <a:r>
              <a:t/>
            </a:r>
            <a:endParaRPr b="0" i="0" sz="2000" u="none" cap="none" strike="noStrike">
              <a:solidFill>
                <a:srgbClr val="4A1E1E"/>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2000"/>
              <a:buFont typeface="Arial"/>
              <a:buNone/>
            </a:pPr>
            <a:r>
              <a:rPr b="1" i="0" lang="en" sz="2000" u="none" cap="none" strike="noStrike">
                <a:solidFill>
                  <a:srgbClr val="4A1E1E"/>
                </a:solidFill>
                <a:latin typeface="Arial"/>
                <a:ea typeface="Arial"/>
                <a:cs typeface="Arial"/>
                <a:sym typeface="Arial"/>
              </a:rPr>
              <a:t>Azure Disk: </a:t>
            </a:r>
            <a:r>
              <a:rPr b="0" i="0" lang="en" sz="2000" u="none" cap="none" strike="noStrike">
                <a:solidFill>
                  <a:srgbClr val="4A1E1E"/>
                </a:solidFill>
                <a:latin typeface="Arial"/>
                <a:ea typeface="Arial"/>
                <a:cs typeface="Arial"/>
                <a:sym typeface="Arial"/>
              </a:rPr>
              <a:t>An azureDisk is used to mount a Microsoft Azure Data Disk into a Pod.</a:t>
            </a:r>
            <a:endParaRPr b="0" i="0" sz="2000" u="none" cap="none" strike="noStrike">
              <a:solidFill>
                <a:srgbClr val="4A1E1E"/>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2000"/>
              <a:buFont typeface="Arial"/>
              <a:buNone/>
            </a:pPr>
            <a:r>
              <a:t/>
            </a:r>
            <a:endParaRPr b="0" i="0" sz="2000" u="none" cap="none" strike="noStrike">
              <a:solidFill>
                <a:srgbClr val="4A1E1E"/>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2000"/>
              <a:buFont typeface="Arial"/>
              <a:buNone/>
            </a:pPr>
            <a:r>
              <a:rPr b="1" i="0" lang="en" sz="2000" u="none" cap="none" strike="noStrike">
                <a:solidFill>
                  <a:srgbClr val="4A1E1E"/>
                </a:solidFill>
                <a:latin typeface="Arial"/>
                <a:ea typeface="Arial"/>
                <a:cs typeface="Arial"/>
                <a:sym typeface="Arial"/>
              </a:rPr>
              <a:t>GCE Persistent Disk</a:t>
            </a:r>
            <a:r>
              <a:rPr b="1" i="0" lang="en" sz="2500" u="none" cap="none" strike="noStrike">
                <a:solidFill>
                  <a:srgbClr val="4A1E1E"/>
                </a:solidFill>
                <a:latin typeface="Arial"/>
                <a:ea typeface="Arial"/>
                <a:cs typeface="Arial"/>
                <a:sym typeface="Arial"/>
              </a:rPr>
              <a:t>: </a:t>
            </a:r>
            <a:r>
              <a:rPr b="0" i="0" lang="en" sz="2000" u="none" cap="none" strike="noStrike">
                <a:solidFill>
                  <a:srgbClr val="4A1E1E"/>
                </a:solidFill>
                <a:latin typeface="Arial"/>
                <a:ea typeface="Arial"/>
                <a:cs typeface="Arial"/>
                <a:sym typeface="Arial"/>
              </a:rPr>
              <a:t>A gcePersistentDisk volume mounts a Google Compute Engine (GCE) persistent disk (PD) into your Pod </a:t>
            </a:r>
            <a:endParaRPr b="0" i="0" sz="2000" u="none" cap="none" strike="noStrike">
              <a:solidFill>
                <a:srgbClr val="4A1E1E"/>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2500"/>
              <a:buFont typeface="Arial"/>
              <a:buNone/>
            </a:pPr>
            <a:r>
              <a:t/>
            </a:r>
            <a:endParaRPr b="1" i="0" sz="2500" u="none" cap="none" strike="noStrike">
              <a:solidFill>
                <a:srgbClr val="4A1E1E"/>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2500"/>
              <a:buFont typeface="Arial"/>
              <a:buNone/>
            </a:pPr>
            <a:r>
              <a:rPr b="1" i="0" lang="en" sz="2500" u="none" cap="none" strike="noStrike">
                <a:solidFill>
                  <a:srgbClr val="4A1E1E"/>
                </a:solidFill>
                <a:latin typeface="Arial"/>
                <a:ea typeface="Arial"/>
                <a:cs typeface="Arial"/>
                <a:sym typeface="Arial"/>
              </a:rPr>
              <a:t> </a:t>
            </a:r>
            <a:endParaRPr b="0" i="0" sz="2500" u="none" cap="none" strike="noStrike">
              <a:solidFill>
                <a:srgbClr val="4A1E1E"/>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g2aa418787f7_0_45"/>
          <p:cNvSpPr/>
          <p:nvPr/>
        </p:nvSpPr>
        <p:spPr>
          <a:xfrm>
            <a:off x="0" y="99715"/>
            <a:ext cx="0" cy="257700"/>
          </a:xfrm>
          <a:prstGeom prst="rect">
            <a:avLst/>
          </a:prstGeom>
          <a:solidFill>
            <a:srgbClr val="F8F9FA"/>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47" name="Google Shape;147;g2aa418787f7_0_45"/>
          <p:cNvSpPr/>
          <p:nvPr/>
        </p:nvSpPr>
        <p:spPr>
          <a:xfrm>
            <a:off x="0" y="0"/>
            <a:ext cx="771000" cy="6858000"/>
          </a:xfrm>
          <a:prstGeom prst="rect">
            <a:avLst/>
          </a:prstGeom>
          <a:solidFill>
            <a:srgbClr val="24E4B6"/>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48" name="Google Shape;148;g2aa418787f7_0_45"/>
          <p:cNvSpPr/>
          <p:nvPr/>
        </p:nvSpPr>
        <p:spPr>
          <a:xfrm>
            <a:off x="771000" y="6763775"/>
            <a:ext cx="11421000" cy="94200"/>
          </a:xfrm>
          <a:prstGeom prst="rect">
            <a:avLst/>
          </a:prstGeom>
          <a:solidFill>
            <a:srgbClr val="24E4B6"/>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149" name="Google Shape;149;g2aa418787f7_0_45"/>
          <p:cNvPicPr preferRelativeResize="0"/>
          <p:nvPr/>
        </p:nvPicPr>
        <p:blipFill rotWithShape="1">
          <a:blip r:embed="rId3">
            <a:alphaModFix/>
          </a:blip>
          <a:srcRect b="0" l="0" r="18179" t="9089"/>
          <a:stretch/>
        </p:blipFill>
        <p:spPr>
          <a:xfrm>
            <a:off x="10880650" y="-13225"/>
            <a:ext cx="1311350" cy="1233700"/>
          </a:xfrm>
          <a:prstGeom prst="rect">
            <a:avLst/>
          </a:prstGeom>
          <a:noFill/>
          <a:ln>
            <a:noFill/>
          </a:ln>
        </p:spPr>
      </p:pic>
      <p:sp>
        <p:nvSpPr>
          <p:cNvPr id="150" name="Google Shape;150;g2aa418787f7_0_45"/>
          <p:cNvSpPr txBox="1"/>
          <p:nvPr/>
        </p:nvSpPr>
        <p:spPr>
          <a:xfrm>
            <a:off x="699449" y="195600"/>
            <a:ext cx="11492700" cy="708000"/>
          </a:xfrm>
          <a:prstGeom prst="rect">
            <a:avLst/>
          </a:prstGeom>
          <a:noFill/>
          <a:ln>
            <a:noFill/>
          </a:ln>
        </p:spPr>
        <p:txBody>
          <a:bodyPr anchorCtr="0" anchor="b" bIns="45700" lIns="91425" spcFirstLastPara="1" rIns="91425" wrap="square" tIns="45700">
            <a:spAutoFit/>
          </a:bodyPr>
          <a:lstStyle/>
          <a:p>
            <a:pPr indent="0" lvl="0" marL="0" marR="0" rtl="0" algn="ctr">
              <a:lnSpc>
                <a:spcPct val="138000"/>
              </a:lnSpc>
              <a:spcBef>
                <a:spcPts val="0"/>
              </a:spcBef>
              <a:spcAft>
                <a:spcPts val="0"/>
              </a:spcAft>
              <a:buClr>
                <a:schemeClr val="dk1"/>
              </a:buClr>
              <a:buSzPts val="1100"/>
              <a:buFont typeface="Arial"/>
              <a:buNone/>
            </a:pPr>
            <a:r>
              <a:rPr b="1" i="0" lang="en" sz="4000" u="none" cap="none" strike="noStrike">
                <a:solidFill>
                  <a:schemeClr val="dk1"/>
                </a:solidFill>
                <a:latin typeface="Arial"/>
                <a:ea typeface="Arial"/>
                <a:cs typeface="Arial"/>
                <a:sym typeface="Arial"/>
              </a:rPr>
              <a:t>Kubernetes</a:t>
            </a:r>
            <a:endParaRPr b="1" i="0" sz="4000" u="none" cap="none" strike="noStrike">
              <a:solidFill>
                <a:schemeClr val="dk1"/>
              </a:solidFill>
              <a:latin typeface="Arial"/>
              <a:ea typeface="Arial"/>
              <a:cs typeface="Arial"/>
              <a:sym typeface="Arial"/>
            </a:endParaRPr>
          </a:p>
        </p:txBody>
      </p:sp>
      <p:sp>
        <p:nvSpPr>
          <p:cNvPr id="151" name="Google Shape;151;g2aa418787f7_0_45"/>
          <p:cNvSpPr txBox="1"/>
          <p:nvPr/>
        </p:nvSpPr>
        <p:spPr>
          <a:xfrm>
            <a:off x="1376200" y="752250"/>
            <a:ext cx="9872700" cy="646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000"/>
              <a:buFont typeface="Arial"/>
              <a:buNone/>
            </a:pPr>
            <a:r>
              <a:rPr b="0" i="0" lang="en" sz="3000" u="none" cap="none" strike="noStrike">
                <a:solidFill>
                  <a:srgbClr val="741B47"/>
                </a:solidFill>
                <a:latin typeface="Arial"/>
                <a:ea typeface="Arial"/>
                <a:cs typeface="Arial"/>
                <a:sym typeface="Arial"/>
              </a:rPr>
              <a:t>Kubernetes Components</a:t>
            </a:r>
            <a:endParaRPr b="0" i="0" sz="2400" u="none" cap="none" strike="noStrike">
              <a:solidFill>
                <a:srgbClr val="741B47"/>
              </a:solidFill>
              <a:latin typeface="Arial"/>
              <a:ea typeface="Arial"/>
              <a:cs typeface="Arial"/>
              <a:sym typeface="Arial"/>
            </a:endParaRPr>
          </a:p>
        </p:txBody>
      </p:sp>
      <p:pic>
        <p:nvPicPr>
          <p:cNvPr id="152" name="Google Shape;152;g2aa418787f7_0_45"/>
          <p:cNvPicPr preferRelativeResize="0"/>
          <p:nvPr/>
        </p:nvPicPr>
        <p:blipFill rotWithShape="1">
          <a:blip r:embed="rId4">
            <a:alphaModFix/>
          </a:blip>
          <a:srcRect b="0" l="0" r="0" t="0"/>
          <a:stretch/>
        </p:blipFill>
        <p:spPr>
          <a:xfrm>
            <a:off x="1932000" y="1285475"/>
            <a:ext cx="8406175" cy="2769025"/>
          </a:xfrm>
          <a:prstGeom prst="rect">
            <a:avLst/>
          </a:prstGeom>
          <a:noFill/>
          <a:ln>
            <a:noFill/>
          </a:ln>
        </p:spPr>
      </p:pic>
      <p:pic>
        <p:nvPicPr>
          <p:cNvPr id="153" name="Google Shape;153;g2aa418787f7_0_45"/>
          <p:cNvPicPr preferRelativeResize="0"/>
          <p:nvPr/>
        </p:nvPicPr>
        <p:blipFill rotWithShape="1">
          <a:blip r:embed="rId5">
            <a:alphaModFix/>
          </a:blip>
          <a:srcRect b="0" l="0" r="0" t="0"/>
          <a:stretch/>
        </p:blipFill>
        <p:spPr>
          <a:xfrm>
            <a:off x="1932000" y="4167775"/>
            <a:ext cx="8239851" cy="2482725"/>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86" name="Shape 786"/>
        <p:cNvGrpSpPr/>
        <p:nvPr/>
      </p:nvGrpSpPr>
      <p:grpSpPr>
        <a:xfrm>
          <a:off x="0" y="0"/>
          <a:ext cx="0" cy="0"/>
          <a:chOff x="0" y="0"/>
          <a:chExt cx="0" cy="0"/>
        </a:xfrm>
      </p:grpSpPr>
      <p:sp>
        <p:nvSpPr>
          <p:cNvPr id="787" name="Google Shape;787;g2ae7812c233_1_19"/>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rgbClr val="741B47"/>
                </a:solidFill>
                <a:latin typeface="Arial"/>
                <a:ea typeface="Arial"/>
                <a:cs typeface="Arial"/>
                <a:sym typeface="Arial"/>
              </a:rPr>
              <a:t>   </a:t>
            </a:r>
            <a:endParaRPr b="0" i="0" sz="1800" u="none" cap="none" strike="noStrike">
              <a:solidFill>
                <a:srgbClr val="741B47"/>
              </a:solidFill>
              <a:latin typeface="Arial"/>
              <a:ea typeface="Arial"/>
              <a:cs typeface="Arial"/>
              <a:sym typeface="Arial"/>
            </a:endParaRPr>
          </a:p>
        </p:txBody>
      </p:sp>
      <p:sp>
        <p:nvSpPr>
          <p:cNvPr id="788" name="Google Shape;788;g2ae7812c233_1_19"/>
          <p:cNvSpPr txBox="1"/>
          <p:nvPr>
            <p:ph type="ctrTitle"/>
          </p:nvPr>
        </p:nvSpPr>
        <p:spPr>
          <a:xfrm>
            <a:off x="1304125" y="470300"/>
            <a:ext cx="10129500" cy="87810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Clr>
                <a:schemeClr val="dk1"/>
              </a:buClr>
              <a:buSzPts val="6600"/>
              <a:buFont typeface="Arial"/>
              <a:buNone/>
            </a:pPr>
            <a:r>
              <a:rPr b="1" lang="en" sz="5600">
                <a:solidFill>
                  <a:srgbClr val="1C4587"/>
                </a:solidFill>
                <a:latin typeface="Exo"/>
                <a:ea typeface="Exo"/>
                <a:cs typeface="Exo"/>
                <a:sym typeface="Exo"/>
              </a:rPr>
              <a:t>Volume Types</a:t>
            </a:r>
            <a:endParaRPr b="1" sz="5600">
              <a:solidFill>
                <a:srgbClr val="1C4587"/>
              </a:solidFill>
              <a:latin typeface="Exo"/>
              <a:ea typeface="Exo"/>
              <a:cs typeface="Exo"/>
              <a:sym typeface="Exo"/>
            </a:endParaRPr>
          </a:p>
        </p:txBody>
      </p:sp>
      <p:sp>
        <p:nvSpPr>
          <p:cNvPr id="789" name="Google Shape;789;g2ae7812c233_1_19"/>
          <p:cNvSpPr/>
          <p:nvPr/>
        </p:nvSpPr>
        <p:spPr>
          <a:xfrm rot="5400000">
            <a:off x="759867" y="346833"/>
            <a:ext cx="146400" cy="7041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790" name="Google Shape;790;g2ae7812c233_1_19"/>
          <p:cNvSpPr/>
          <p:nvPr/>
        </p:nvSpPr>
        <p:spPr>
          <a:xfrm>
            <a:off x="371475" y="620656"/>
            <a:ext cx="993000" cy="151200"/>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91" name="Google Shape;791;g2ae7812c233_1_19"/>
          <p:cNvSpPr/>
          <p:nvPr/>
        </p:nvSpPr>
        <p:spPr>
          <a:xfrm>
            <a:off x="-207925" y="0"/>
            <a:ext cx="410400" cy="6858000"/>
          </a:xfrm>
          <a:prstGeom prst="rect">
            <a:avLst/>
          </a:prstGeom>
          <a:solidFill>
            <a:srgbClr val="24E4B6"/>
          </a:solidFill>
          <a:ln cap="flat" cmpd="sng" w="12700">
            <a:solidFill>
              <a:schemeClr val="lt1"/>
            </a:solidFill>
            <a:prstDash val="solid"/>
            <a:miter lim="800000"/>
            <a:headEnd len="sm" w="sm" type="none"/>
            <a:tailEnd len="sm" w="sm" type="none"/>
          </a:ln>
          <a:effectLst>
            <a:outerShdw blurRad="57150" rotWithShape="0" algn="bl" dir="5400000" dist="19050">
              <a:srgbClr val="00FF00">
                <a:alpha val="4862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792" name="Google Shape;792;g2ae7812c233_1_19"/>
          <p:cNvPicPr preferRelativeResize="0"/>
          <p:nvPr/>
        </p:nvPicPr>
        <p:blipFill rotWithShape="1">
          <a:blip r:embed="rId3">
            <a:alphaModFix/>
          </a:blip>
          <a:srcRect b="0" l="0" r="18179" t="9089"/>
          <a:stretch/>
        </p:blipFill>
        <p:spPr>
          <a:xfrm>
            <a:off x="10728250" y="62975"/>
            <a:ext cx="1311350" cy="1233700"/>
          </a:xfrm>
          <a:prstGeom prst="rect">
            <a:avLst/>
          </a:prstGeom>
          <a:noFill/>
          <a:ln>
            <a:noFill/>
          </a:ln>
        </p:spPr>
      </p:pic>
      <p:sp>
        <p:nvSpPr>
          <p:cNvPr id="793" name="Google Shape;793;g2ae7812c233_1_19"/>
          <p:cNvSpPr txBox="1"/>
          <p:nvPr/>
        </p:nvSpPr>
        <p:spPr>
          <a:xfrm>
            <a:off x="542500" y="1296675"/>
            <a:ext cx="4853400" cy="58308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2000"/>
              <a:buFont typeface="Arial"/>
              <a:buNone/>
            </a:pPr>
            <a:r>
              <a:t/>
            </a:r>
            <a:endParaRPr b="0" i="0" sz="2000" u="none" cap="none" strike="noStrike">
              <a:solidFill>
                <a:srgbClr val="4A1E1E"/>
              </a:solidFill>
              <a:latin typeface="Arial"/>
              <a:ea typeface="Arial"/>
              <a:cs typeface="Arial"/>
              <a:sym typeface="Arial"/>
            </a:endParaRPr>
          </a:p>
          <a:p>
            <a:pPr indent="0" lvl="0" marL="0" marR="0" rtl="0" algn="l">
              <a:lnSpc>
                <a:spcPct val="110526"/>
              </a:lnSpc>
              <a:spcBef>
                <a:spcPts val="800"/>
              </a:spcBef>
              <a:spcAft>
                <a:spcPts val="0"/>
              </a:spcAft>
              <a:buClr>
                <a:srgbClr val="000000"/>
              </a:buClr>
              <a:buSzPts val="2000"/>
              <a:buFont typeface="Arial"/>
              <a:buNone/>
            </a:pPr>
            <a:r>
              <a:t/>
            </a:r>
            <a:endParaRPr b="1" i="0" sz="2000" u="none" cap="none" strike="noStrike">
              <a:solidFill>
                <a:srgbClr val="5B0F00"/>
              </a:solidFill>
              <a:highlight>
                <a:srgbClr val="FFFFFF"/>
              </a:highlight>
              <a:latin typeface="Arial"/>
              <a:ea typeface="Arial"/>
              <a:cs typeface="Arial"/>
              <a:sym typeface="Arial"/>
            </a:endParaRPr>
          </a:p>
          <a:p>
            <a:pPr indent="0" lvl="0" marL="0" marR="0" rtl="0" algn="l">
              <a:lnSpc>
                <a:spcPct val="110526"/>
              </a:lnSpc>
              <a:spcBef>
                <a:spcPts val="1500"/>
              </a:spcBef>
              <a:spcAft>
                <a:spcPts val="0"/>
              </a:spcAft>
              <a:buClr>
                <a:srgbClr val="000000"/>
              </a:buClr>
              <a:buSzPts val="2000"/>
              <a:buFont typeface="Arial"/>
              <a:buNone/>
            </a:pPr>
            <a:r>
              <a:rPr b="1" i="0" lang="en" sz="2000" u="none" cap="none" strike="noStrike">
                <a:solidFill>
                  <a:srgbClr val="5B0F00"/>
                </a:solidFill>
                <a:highlight>
                  <a:srgbClr val="FFFFFF"/>
                </a:highlight>
                <a:latin typeface="Arial"/>
                <a:ea typeface="Arial"/>
                <a:cs typeface="Arial"/>
                <a:sym typeface="Arial"/>
              </a:rPr>
              <a:t>NFS:</a:t>
            </a:r>
            <a:r>
              <a:rPr b="0" i="0" lang="en" sz="2000" u="none" cap="none" strike="noStrike">
                <a:solidFill>
                  <a:srgbClr val="5B0F00"/>
                </a:solidFill>
                <a:highlight>
                  <a:srgbClr val="FFFFFF"/>
                </a:highlight>
                <a:latin typeface="Arial"/>
                <a:ea typeface="Arial"/>
                <a:cs typeface="Arial"/>
                <a:sym typeface="Arial"/>
              </a:rPr>
              <a:t>Network File System (NFS) is a standard protocol for mounting storage devices as local drives. Kubernetes lets you mount an NFS volume as a local drive in a container. Because legacy code often accesses data via NFS, this plugin is very useful for migrating legacy workloads to Kubernetes.</a:t>
            </a:r>
            <a:endParaRPr b="0" i="0" sz="2000" u="none" cap="none" strike="noStrike">
              <a:solidFill>
                <a:srgbClr val="5B0F00"/>
              </a:solidFill>
              <a:highlight>
                <a:srgbClr val="FFFFFF"/>
              </a:highlight>
              <a:latin typeface="Arial"/>
              <a:ea typeface="Arial"/>
              <a:cs typeface="Arial"/>
              <a:sym typeface="Arial"/>
            </a:endParaRPr>
          </a:p>
          <a:p>
            <a:pPr indent="0" lvl="0" marL="0" marR="0" rtl="0" algn="l">
              <a:lnSpc>
                <a:spcPct val="165517"/>
              </a:lnSpc>
              <a:spcBef>
                <a:spcPts val="1500"/>
              </a:spcBef>
              <a:spcAft>
                <a:spcPts val="0"/>
              </a:spcAft>
              <a:buClr>
                <a:srgbClr val="000000"/>
              </a:buClr>
              <a:buSzPts val="2000"/>
              <a:buFont typeface="Arial"/>
              <a:buNone/>
            </a:pPr>
            <a:r>
              <a:t/>
            </a:r>
            <a:endParaRPr b="0" i="0" sz="2000" u="none" cap="none" strike="noStrike">
              <a:solidFill>
                <a:srgbClr val="5B0F00"/>
              </a:solidFill>
              <a:highlight>
                <a:srgbClr val="FFFFFF"/>
              </a:highlight>
              <a:latin typeface="Arial"/>
              <a:ea typeface="Arial"/>
              <a:cs typeface="Arial"/>
              <a:sym typeface="Arial"/>
            </a:endParaRPr>
          </a:p>
          <a:p>
            <a:pPr indent="0" lvl="0" marL="0" marR="0" rtl="0" algn="l">
              <a:lnSpc>
                <a:spcPct val="165517"/>
              </a:lnSpc>
              <a:spcBef>
                <a:spcPts val="0"/>
              </a:spcBef>
              <a:spcAft>
                <a:spcPts val="0"/>
              </a:spcAft>
              <a:buClr>
                <a:srgbClr val="000000"/>
              </a:buClr>
              <a:buSzPts val="2000"/>
              <a:buFont typeface="Arial"/>
              <a:buNone/>
            </a:pPr>
            <a:r>
              <a:t/>
            </a:r>
            <a:endParaRPr b="0" i="0" sz="2000" u="none" cap="none" strike="noStrike">
              <a:solidFill>
                <a:srgbClr val="5B0F00"/>
              </a:solidFill>
              <a:highlight>
                <a:srgbClr val="FFFFFF"/>
              </a:highlight>
              <a:latin typeface="Arial"/>
              <a:ea typeface="Arial"/>
              <a:cs typeface="Arial"/>
              <a:sym typeface="Arial"/>
            </a:endParaRPr>
          </a:p>
          <a:p>
            <a:pPr indent="0" lvl="0" marL="0" marR="0" rtl="0" algn="just">
              <a:lnSpc>
                <a:spcPct val="100000"/>
              </a:lnSpc>
              <a:spcBef>
                <a:spcPts val="0"/>
              </a:spcBef>
              <a:spcAft>
                <a:spcPts val="0"/>
              </a:spcAft>
              <a:buClr>
                <a:srgbClr val="000000"/>
              </a:buClr>
              <a:buSzPts val="2500"/>
              <a:buFont typeface="Arial"/>
              <a:buNone/>
            </a:pPr>
            <a:r>
              <a:t/>
            </a:r>
            <a:endParaRPr b="1" i="0" sz="2500" u="none" cap="none" strike="noStrike">
              <a:solidFill>
                <a:srgbClr val="4A1E1E"/>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2500"/>
              <a:buFont typeface="Arial"/>
              <a:buNone/>
            </a:pPr>
            <a:r>
              <a:rPr b="1" i="0" lang="en" sz="2500" u="none" cap="none" strike="noStrike">
                <a:solidFill>
                  <a:srgbClr val="4A1E1E"/>
                </a:solidFill>
                <a:latin typeface="Arial"/>
                <a:ea typeface="Arial"/>
                <a:cs typeface="Arial"/>
                <a:sym typeface="Arial"/>
              </a:rPr>
              <a:t> </a:t>
            </a:r>
            <a:endParaRPr b="0" i="0" sz="2500" u="none" cap="none" strike="noStrike">
              <a:solidFill>
                <a:srgbClr val="4A1E1E"/>
              </a:solidFill>
              <a:latin typeface="Arial"/>
              <a:ea typeface="Arial"/>
              <a:cs typeface="Arial"/>
              <a:sym typeface="Arial"/>
            </a:endParaRPr>
          </a:p>
        </p:txBody>
      </p:sp>
      <p:pic>
        <p:nvPicPr>
          <p:cNvPr id="794" name="Google Shape;794;g2ae7812c233_1_19"/>
          <p:cNvPicPr preferRelativeResize="0"/>
          <p:nvPr/>
        </p:nvPicPr>
        <p:blipFill rotWithShape="1">
          <a:blip r:embed="rId4">
            <a:alphaModFix/>
          </a:blip>
          <a:srcRect b="0" l="0" r="0" t="0"/>
          <a:stretch/>
        </p:blipFill>
        <p:spPr>
          <a:xfrm>
            <a:off x="5610213" y="2239425"/>
            <a:ext cx="6429375" cy="2886075"/>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98" name="Shape 798"/>
        <p:cNvGrpSpPr/>
        <p:nvPr/>
      </p:nvGrpSpPr>
      <p:grpSpPr>
        <a:xfrm>
          <a:off x="0" y="0"/>
          <a:ext cx="0" cy="0"/>
          <a:chOff x="0" y="0"/>
          <a:chExt cx="0" cy="0"/>
        </a:xfrm>
      </p:grpSpPr>
      <p:sp>
        <p:nvSpPr>
          <p:cNvPr id="799" name="Google Shape;799;g2ae7812c233_1_7"/>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rgbClr val="741B47"/>
                </a:solidFill>
                <a:latin typeface="Arial"/>
                <a:ea typeface="Arial"/>
                <a:cs typeface="Arial"/>
                <a:sym typeface="Arial"/>
              </a:rPr>
              <a:t>   </a:t>
            </a:r>
            <a:endParaRPr b="0" i="0" sz="1800" u="none" cap="none" strike="noStrike">
              <a:solidFill>
                <a:srgbClr val="741B47"/>
              </a:solidFill>
              <a:latin typeface="Arial"/>
              <a:ea typeface="Arial"/>
              <a:cs typeface="Arial"/>
              <a:sym typeface="Arial"/>
            </a:endParaRPr>
          </a:p>
        </p:txBody>
      </p:sp>
      <p:sp>
        <p:nvSpPr>
          <p:cNvPr id="800" name="Google Shape;800;g2ae7812c233_1_7"/>
          <p:cNvSpPr txBox="1"/>
          <p:nvPr>
            <p:ph type="ctrTitle"/>
          </p:nvPr>
        </p:nvSpPr>
        <p:spPr>
          <a:xfrm>
            <a:off x="1304125" y="470300"/>
            <a:ext cx="10129500" cy="87810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Clr>
                <a:schemeClr val="dk1"/>
              </a:buClr>
              <a:buSzPts val="6600"/>
              <a:buFont typeface="Arial"/>
              <a:buNone/>
            </a:pPr>
            <a:r>
              <a:rPr b="1" lang="en" sz="5600">
                <a:solidFill>
                  <a:srgbClr val="1C4587"/>
                </a:solidFill>
                <a:latin typeface="Exo"/>
                <a:ea typeface="Exo"/>
                <a:cs typeface="Exo"/>
                <a:sym typeface="Exo"/>
              </a:rPr>
              <a:t>Volume Types</a:t>
            </a:r>
            <a:endParaRPr b="1" sz="5600">
              <a:solidFill>
                <a:srgbClr val="1C4587"/>
              </a:solidFill>
              <a:latin typeface="Exo"/>
              <a:ea typeface="Exo"/>
              <a:cs typeface="Exo"/>
              <a:sym typeface="Exo"/>
            </a:endParaRPr>
          </a:p>
        </p:txBody>
      </p:sp>
      <p:sp>
        <p:nvSpPr>
          <p:cNvPr id="801" name="Google Shape;801;g2ae7812c233_1_7"/>
          <p:cNvSpPr/>
          <p:nvPr/>
        </p:nvSpPr>
        <p:spPr>
          <a:xfrm rot="5400000">
            <a:off x="759867" y="346833"/>
            <a:ext cx="146400" cy="7041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802" name="Google Shape;802;g2ae7812c233_1_7"/>
          <p:cNvSpPr/>
          <p:nvPr/>
        </p:nvSpPr>
        <p:spPr>
          <a:xfrm>
            <a:off x="371475" y="620656"/>
            <a:ext cx="993000" cy="151200"/>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803" name="Google Shape;803;g2ae7812c233_1_7"/>
          <p:cNvSpPr/>
          <p:nvPr/>
        </p:nvSpPr>
        <p:spPr>
          <a:xfrm>
            <a:off x="-207925" y="0"/>
            <a:ext cx="410400" cy="6858000"/>
          </a:xfrm>
          <a:prstGeom prst="rect">
            <a:avLst/>
          </a:prstGeom>
          <a:solidFill>
            <a:srgbClr val="24E4B6"/>
          </a:solidFill>
          <a:ln cap="flat" cmpd="sng" w="12700">
            <a:solidFill>
              <a:schemeClr val="lt1"/>
            </a:solidFill>
            <a:prstDash val="solid"/>
            <a:miter lim="800000"/>
            <a:headEnd len="sm" w="sm" type="none"/>
            <a:tailEnd len="sm" w="sm" type="none"/>
          </a:ln>
          <a:effectLst>
            <a:outerShdw blurRad="57150" rotWithShape="0" algn="bl" dir="5400000" dist="19050">
              <a:srgbClr val="00FF00">
                <a:alpha val="4862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804" name="Google Shape;804;g2ae7812c233_1_7"/>
          <p:cNvPicPr preferRelativeResize="0"/>
          <p:nvPr/>
        </p:nvPicPr>
        <p:blipFill rotWithShape="1">
          <a:blip r:embed="rId3">
            <a:alphaModFix/>
          </a:blip>
          <a:srcRect b="0" l="0" r="18179" t="9089"/>
          <a:stretch/>
        </p:blipFill>
        <p:spPr>
          <a:xfrm>
            <a:off x="10728250" y="62975"/>
            <a:ext cx="1311350" cy="1233700"/>
          </a:xfrm>
          <a:prstGeom prst="rect">
            <a:avLst/>
          </a:prstGeom>
          <a:noFill/>
          <a:ln>
            <a:noFill/>
          </a:ln>
        </p:spPr>
      </p:pic>
      <p:sp>
        <p:nvSpPr>
          <p:cNvPr id="805" name="Google Shape;805;g2ae7812c233_1_7"/>
          <p:cNvSpPr txBox="1"/>
          <p:nvPr/>
        </p:nvSpPr>
        <p:spPr>
          <a:xfrm>
            <a:off x="371475" y="1486375"/>
            <a:ext cx="6217500" cy="4427700"/>
          </a:xfrm>
          <a:prstGeom prst="rect">
            <a:avLst/>
          </a:prstGeom>
          <a:noFill/>
          <a:ln>
            <a:noFill/>
          </a:ln>
        </p:spPr>
        <p:txBody>
          <a:bodyPr anchorCtr="0" anchor="t" bIns="91425" lIns="91425" spcFirstLastPara="1" rIns="91425" wrap="square" tIns="91425">
            <a:spAutoFit/>
          </a:bodyPr>
          <a:lstStyle/>
          <a:p>
            <a:pPr indent="0" lvl="0" marL="0" marR="0" rtl="0" algn="l">
              <a:lnSpc>
                <a:spcPct val="110526"/>
              </a:lnSpc>
              <a:spcBef>
                <a:spcPts val="0"/>
              </a:spcBef>
              <a:spcAft>
                <a:spcPts val="0"/>
              </a:spcAft>
              <a:buClr>
                <a:srgbClr val="000000"/>
              </a:buClr>
              <a:buSzPts val="2000"/>
              <a:buFont typeface="Arial"/>
              <a:buNone/>
            </a:pPr>
            <a:r>
              <a:rPr b="1" i="0" lang="en" sz="2000" u="none" cap="none" strike="noStrike">
                <a:solidFill>
                  <a:srgbClr val="5B0F00"/>
                </a:solidFill>
                <a:latin typeface="Roboto"/>
                <a:ea typeface="Roboto"/>
                <a:cs typeface="Roboto"/>
                <a:sym typeface="Roboto"/>
              </a:rPr>
              <a:t>Longhorn</a:t>
            </a:r>
            <a:r>
              <a:rPr b="0" i="0" lang="en" sz="2000" u="none" cap="none" strike="noStrike">
                <a:solidFill>
                  <a:srgbClr val="5B0F00"/>
                </a:solidFill>
                <a:latin typeface="Roboto"/>
                <a:ea typeface="Roboto"/>
                <a:cs typeface="Roboto"/>
                <a:sym typeface="Roboto"/>
              </a:rPr>
              <a:t> is an open-source distributed block storage system designed for Kubernetes. It provides persistent storage for containerized applications running on Kubernetes clusters..Longhorn supports volume snapshots, allowing you to capture the state of a volume at a specific point in time. It also provides backup functionality for disaster recovery purposes.Longhorn uses synchronous replication to ensure that data is stored on multiple nodes, providing high availability. If one node fails, the data is still accessible from replicas on other nodes.</a:t>
            </a:r>
            <a:endParaRPr b="0" i="0" sz="2000" u="none" cap="none" strike="noStrike">
              <a:solidFill>
                <a:srgbClr val="5B0F00"/>
              </a:solidFill>
              <a:latin typeface="Roboto"/>
              <a:ea typeface="Roboto"/>
              <a:cs typeface="Roboto"/>
              <a:sym typeface="Roboto"/>
            </a:endParaRPr>
          </a:p>
          <a:p>
            <a:pPr indent="0" lvl="0" marL="0" marR="0" rtl="0" algn="l">
              <a:lnSpc>
                <a:spcPct val="110526"/>
              </a:lnSpc>
              <a:spcBef>
                <a:spcPts val="1500"/>
              </a:spcBef>
              <a:spcAft>
                <a:spcPts val="1500"/>
              </a:spcAft>
              <a:buClr>
                <a:srgbClr val="000000"/>
              </a:buClr>
              <a:buSzPts val="2000"/>
              <a:buFont typeface="Arial"/>
              <a:buNone/>
            </a:pPr>
            <a:r>
              <a:t/>
            </a:r>
            <a:endParaRPr b="1" i="0" sz="2000" u="none" cap="none" strike="noStrike">
              <a:solidFill>
                <a:srgbClr val="5B0F00"/>
              </a:solidFill>
              <a:highlight>
                <a:srgbClr val="FFFFFF"/>
              </a:highlight>
              <a:latin typeface="Arial"/>
              <a:ea typeface="Arial"/>
              <a:cs typeface="Arial"/>
              <a:sym typeface="Arial"/>
            </a:endParaRPr>
          </a:p>
        </p:txBody>
      </p:sp>
      <p:pic>
        <p:nvPicPr>
          <p:cNvPr id="806" name="Google Shape;806;g2ae7812c233_1_7"/>
          <p:cNvPicPr preferRelativeResize="0"/>
          <p:nvPr/>
        </p:nvPicPr>
        <p:blipFill rotWithShape="1">
          <a:blip r:embed="rId4">
            <a:alphaModFix/>
          </a:blip>
          <a:srcRect b="0" l="0" r="0" t="0"/>
          <a:stretch/>
        </p:blipFill>
        <p:spPr>
          <a:xfrm>
            <a:off x="6588975" y="1569275"/>
            <a:ext cx="5484301" cy="4200800"/>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10" name="Shape 810"/>
        <p:cNvGrpSpPr/>
        <p:nvPr/>
      </p:nvGrpSpPr>
      <p:grpSpPr>
        <a:xfrm>
          <a:off x="0" y="0"/>
          <a:ext cx="0" cy="0"/>
          <a:chOff x="0" y="0"/>
          <a:chExt cx="0" cy="0"/>
        </a:xfrm>
      </p:grpSpPr>
      <p:sp>
        <p:nvSpPr>
          <p:cNvPr id="811" name="Google Shape;811;g2ad40089ea5_2_89"/>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rgbClr val="741B47"/>
                </a:solidFill>
                <a:latin typeface="Arial"/>
                <a:ea typeface="Arial"/>
                <a:cs typeface="Arial"/>
                <a:sym typeface="Arial"/>
              </a:rPr>
              <a:t>   </a:t>
            </a:r>
            <a:endParaRPr b="0" i="0" sz="1800" u="none" cap="none" strike="noStrike">
              <a:solidFill>
                <a:srgbClr val="741B47"/>
              </a:solidFill>
              <a:latin typeface="Arial"/>
              <a:ea typeface="Arial"/>
              <a:cs typeface="Arial"/>
              <a:sym typeface="Arial"/>
            </a:endParaRPr>
          </a:p>
        </p:txBody>
      </p:sp>
      <p:sp>
        <p:nvSpPr>
          <p:cNvPr id="812" name="Google Shape;812;g2ad40089ea5_2_89"/>
          <p:cNvSpPr txBox="1"/>
          <p:nvPr>
            <p:ph type="ctrTitle"/>
          </p:nvPr>
        </p:nvSpPr>
        <p:spPr>
          <a:xfrm>
            <a:off x="1364475" y="772075"/>
            <a:ext cx="10129500" cy="87810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Clr>
                <a:schemeClr val="dk1"/>
              </a:buClr>
              <a:buSzPts val="6600"/>
              <a:buFont typeface="Arial"/>
              <a:buNone/>
            </a:pPr>
            <a:r>
              <a:rPr b="1" lang="en" sz="5600">
                <a:solidFill>
                  <a:srgbClr val="1C4587"/>
                </a:solidFill>
                <a:latin typeface="Exo"/>
                <a:ea typeface="Exo"/>
                <a:cs typeface="Exo"/>
                <a:sym typeface="Exo"/>
              </a:rPr>
              <a:t>PersistentVolume</a:t>
            </a:r>
            <a:endParaRPr b="1" sz="5600">
              <a:solidFill>
                <a:srgbClr val="1C4587"/>
              </a:solidFill>
              <a:latin typeface="Exo"/>
              <a:ea typeface="Exo"/>
              <a:cs typeface="Exo"/>
              <a:sym typeface="Exo"/>
            </a:endParaRPr>
          </a:p>
        </p:txBody>
      </p:sp>
      <p:sp>
        <p:nvSpPr>
          <p:cNvPr id="813" name="Google Shape;813;g2ad40089ea5_2_89"/>
          <p:cNvSpPr/>
          <p:nvPr/>
        </p:nvSpPr>
        <p:spPr>
          <a:xfrm rot="5400000">
            <a:off x="759867" y="346833"/>
            <a:ext cx="146400" cy="7041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814" name="Google Shape;814;g2ad40089ea5_2_89"/>
          <p:cNvSpPr/>
          <p:nvPr/>
        </p:nvSpPr>
        <p:spPr>
          <a:xfrm>
            <a:off x="371475" y="620656"/>
            <a:ext cx="993000" cy="151200"/>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815" name="Google Shape;815;g2ad40089ea5_2_89"/>
          <p:cNvSpPr/>
          <p:nvPr/>
        </p:nvSpPr>
        <p:spPr>
          <a:xfrm>
            <a:off x="-207925" y="0"/>
            <a:ext cx="410400" cy="6858000"/>
          </a:xfrm>
          <a:prstGeom prst="rect">
            <a:avLst/>
          </a:prstGeom>
          <a:solidFill>
            <a:srgbClr val="24E4B6"/>
          </a:solidFill>
          <a:ln cap="flat" cmpd="sng" w="12700">
            <a:solidFill>
              <a:schemeClr val="lt1"/>
            </a:solidFill>
            <a:prstDash val="solid"/>
            <a:miter lim="800000"/>
            <a:headEnd len="sm" w="sm" type="none"/>
            <a:tailEnd len="sm" w="sm" type="none"/>
          </a:ln>
          <a:effectLst>
            <a:outerShdw blurRad="57150" rotWithShape="0" algn="bl" dir="5400000" dist="19050">
              <a:srgbClr val="00FF00">
                <a:alpha val="4862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816" name="Google Shape;816;g2ad40089ea5_2_89"/>
          <p:cNvPicPr preferRelativeResize="0"/>
          <p:nvPr/>
        </p:nvPicPr>
        <p:blipFill rotWithShape="1">
          <a:blip r:embed="rId3">
            <a:alphaModFix/>
          </a:blip>
          <a:srcRect b="0" l="0" r="18179" t="9089"/>
          <a:stretch/>
        </p:blipFill>
        <p:spPr>
          <a:xfrm>
            <a:off x="10728250" y="62975"/>
            <a:ext cx="1311350" cy="1233700"/>
          </a:xfrm>
          <a:prstGeom prst="rect">
            <a:avLst/>
          </a:prstGeom>
          <a:noFill/>
          <a:ln>
            <a:noFill/>
          </a:ln>
        </p:spPr>
      </p:pic>
      <p:sp>
        <p:nvSpPr>
          <p:cNvPr id="817" name="Google Shape;817;g2ad40089ea5_2_89"/>
          <p:cNvSpPr txBox="1"/>
          <p:nvPr/>
        </p:nvSpPr>
        <p:spPr>
          <a:xfrm>
            <a:off x="942775" y="1530838"/>
            <a:ext cx="10852200" cy="11082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2000"/>
              <a:buFont typeface="Arial"/>
              <a:buNone/>
            </a:pPr>
            <a:r>
              <a:t/>
            </a:r>
            <a:endParaRPr b="0" i="0" sz="2000" u="none" cap="none" strike="noStrike">
              <a:solidFill>
                <a:srgbClr val="4A1E1E"/>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2000"/>
              <a:buFont typeface="Arial"/>
              <a:buNone/>
            </a:pPr>
            <a:r>
              <a:rPr b="1" i="0" lang="en" sz="2000" u="none" cap="none" strike="noStrike">
                <a:solidFill>
                  <a:srgbClr val="4A1E1E"/>
                </a:solidFill>
                <a:latin typeface="Arial"/>
                <a:ea typeface="Arial"/>
                <a:cs typeface="Arial"/>
                <a:sym typeface="Arial"/>
              </a:rPr>
              <a:t>A PersistentVolume (PV) </a:t>
            </a:r>
            <a:r>
              <a:rPr b="0" i="0" lang="en" sz="2000" u="none" cap="none" strike="noStrike">
                <a:solidFill>
                  <a:srgbClr val="4A1E1E"/>
                </a:solidFill>
                <a:latin typeface="Arial"/>
                <a:ea typeface="Arial"/>
                <a:cs typeface="Arial"/>
                <a:sym typeface="Arial"/>
              </a:rPr>
              <a:t>is a piece of storage in the cluster that has been provisioned by an administrator or dynamically provisioned using Storage Classes</a:t>
            </a:r>
            <a:endParaRPr b="0" i="0" sz="2500" u="none" cap="none" strike="noStrike">
              <a:solidFill>
                <a:srgbClr val="4A1E1E"/>
              </a:solidFill>
              <a:latin typeface="Arial"/>
              <a:ea typeface="Arial"/>
              <a:cs typeface="Arial"/>
              <a:sym typeface="Arial"/>
            </a:endParaRPr>
          </a:p>
        </p:txBody>
      </p:sp>
      <p:pic>
        <p:nvPicPr>
          <p:cNvPr id="818" name="Google Shape;818;g2ad40089ea5_2_89"/>
          <p:cNvPicPr preferRelativeResize="0"/>
          <p:nvPr/>
        </p:nvPicPr>
        <p:blipFill rotWithShape="1">
          <a:blip r:embed="rId4">
            <a:alphaModFix/>
          </a:blip>
          <a:srcRect b="0" l="0" r="0" t="0"/>
          <a:stretch/>
        </p:blipFill>
        <p:spPr>
          <a:xfrm>
            <a:off x="2812600" y="3229800"/>
            <a:ext cx="6687500" cy="1647000"/>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22" name="Shape 822"/>
        <p:cNvGrpSpPr/>
        <p:nvPr/>
      </p:nvGrpSpPr>
      <p:grpSpPr>
        <a:xfrm>
          <a:off x="0" y="0"/>
          <a:ext cx="0" cy="0"/>
          <a:chOff x="0" y="0"/>
          <a:chExt cx="0" cy="0"/>
        </a:xfrm>
      </p:grpSpPr>
      <p:sp>
        <p:nvSpPr>
          <p:cNvPr id="823" name="Google Shape;823;g2ad40089ea5_2_102"/>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rgbClr val="741B47"/>
                </a:solidFill>
                <a:latin typeface="Arial"/>
                <a:ea typeface="Arial"/>
                <a:cs typeface="Arial"/>
                <a:sym typeface="Arial"/>
              </a:rPr>
              <a:t>   </a:t>
            </a:r>
            <a:endParaRPr b="0" i="0" sz="1800" u="none" cap="none" strike="noStrike">
              <a:solidFill>
                <a:srgbClr val="741B47"/>
              </a:solidFill>
              <a:latin typeface="Arial"/>
              <a:ea typeface="Arial"/>
              <a:cs typeface="Arial"/>
              <a:sym typeface="Arial"/>
            </a:endParaRPr>
          </a:p>
        </p:txBody>
      </p:sp>
      <p:sp>
        <p:nvSpPr>
          <p:cNvPr id="824" name="Google Shape;824;g2ad40089ea5_2_102"/>
          <p:cNvSpPr txBox="1"/>
          <p:nvPr>
            <p:ph type="ctrTitle"/>
          </p:nvPr>
        </p:nvSpPr>
        <p:spPr>
          <a:xfrm>
            <a:off x="1364475" y="772075"/>
            <a:ext cx="10129500" cy="87810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Clr>
                <a:schemeClr val="dk1"/>
              </a:buClr>
              <a:buSzPts val="6600"/>
              <a:buFont typeface="Arial"/>
              <a:buNone/>
            </a:pPr>
            <a:r>
              <a:rPr b="1" lang="en" sz="5600">
                <a:solidFill>
                  <a:srgbClr val="1C4587"/>
                </a:solidFill>
                <a:latin typeface="Exo"/>
                <a:ea typeface="Exo"/>
                <a:cs typeface="Exo"/>
                <a:sym typeface="Exo"/>
              </a:rPr>
              <a:t>PersistentVolumeClaim</a:t>
            </a:r>
            <a:endParaRPr b="1" sz="5600">
              <a:solidFill>
                <a:srgbClr val="1C4587"/>
              </a:solidFill>
              <a:latin typeface="Exo"/>
              <a:ea typeface="Exo"/>
              <a:cs typeface="Exo"/>
              <a:sym typeface="Exo"/>
            </a:endParaRPr>
          </a:p>
        </p:txBody>
      </p:sp>
      <p:sp>
        <p:nvSpPr>
          <p:cNvPr id="825" name="Google Shape;825;g2ad40089ea5_2_102"/>
          <p:cNvSpPr/>
          <p:nvPr/>
        </p:nvSpPr>
        <p:spPr>
          <a:xfrm rot="5400000">
            <a:off x="759867" y="346833"/>
            <a:ext cx="146400" cy="7041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826" name="Google Shape;826;g2ad40089ea5_2_102"/>
          <p:cNvSpPr/>
          <p:nvPr/>
        </p:nvSpPr>
        <p:spPr>
          <a:xfrm>
            <a:off x="371475" y="620656"/>
            <a:ext cx="993000" cy="151200"/>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827" name="Google Shape;827;g2ad40089ea5_2_102"/>
          <p:cNvSpPr/>
          <p:nvPr/>
        </p:nvSpPr>
        <p:spPr>
          <a:xfrm>
            <a:off x="-207925" y="0"/>
            <a:ext cx="410400" cy="6858000"/>
          </a:xfrm>
          <a:prstGeom prst="rect">
            <a:avLst/>
          </a:prstGeom>
          <a:solidFill>
            <a:srgbClr val="24E4B6"/>
          </a:solidFill>
          <a:ln cap="flat" cmpd="sng" w="12700">
            <a:solidFill>
              <a:schemeClr val="lt1"/>
            </a:solidFill>
            <a:prstDash val="solid"/>
            <a:miter lim="800000"/>
            <a:headEnd len="sm" w="sm" type="none"/>
            <a:tailEnd len="sm" w="sm" type="none"/>
          </a:ln>
          <a:effectLst>
            <a:outerShdw blurRad="57150" rotWithShape="0" algn="bl" dir="5400000" dist="19050">
              <a:srgbClr val="00FF00">
                <a:alpha val="4862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828" name="Google Shape;828;g2ad40089ea5_2_102"/>
          <p:cNvPicPr preferRelativeResize="0"/>
          <p:nvPr/>
        </p:nvPicPr>
        <p:blipFill rotWithShape="1">
          <a:blip r:embed="rId3">
            <a:alphaModFix/>
          </a:blip>
          <a:srcRect b="0" l="0" r="18179" t="9089"/>
          <a:stretch/>
        </p:blipFill>
        <p:spPr>
          <a:xfrm>
            <a:off x="10728250" y="62975"/>
            <a:ext cx="1311350" cy="1233700"/>
          </a:xfrm>
          <a:prstGeom prst="rect">
            <a:avLst/>
          </a:prstGeom>
          <a:noFill/>
          <a:ln>
            <a:noFill/>
          </a:ln>
        </p:spPr>
      </p:pic>
      <p:sp>
        <p:nvSpPr>
          <p:cNvPr id="829" name="Google Shape;829;g2ad40089ea5_2_102"/>
          <p:cNvSpPr txBox="1"/>
          <p:nvPr/>
        </p:nvSpPr>
        <p:spPr>
          <a:xfrm>
            <a:off x="942775" y="1530838"/>
            <a:ext cx="10852200" cy="35709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2000"/>
              <a:buFont typeface="Arial"/>
              <a:buNone/>
            </a:pPr>
            <a:r>
              <a:t/>
            </a:r>
            <a:endParaRPr b="0" i="0" sz="2000" u="none" cap="none" strike="noStrike">
              <a:solidFill>
                <a:srgbClr val="4A1E1E"/>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2000"/>
              <a:buFont typeface="Arial"/>
              <a:buNone/>
            </a:pPr>
            <a:r>
              <a:rPr b="1" i="0" lang="en" sz="2000" u="none" cap="none" strike="noStrike">
                <a:solidFill>
                  <a:srgbClr val="4A1E1E"/>
                </a:solidFill>
                <a:latin typeface="Arial"/>
                <a:ea typeface="Arial"/>
                <a:cs typeface="Arial"/>
                <a:sym typeface="Arial"/>
              </a:rPr>
              <a:t>A PersistentVolumeClaim (PVC) </a:t>
            </a:r>
            <a:r>
              <a:rPr b="0" i="0" lang="en" sz="2000" u="none" cap="none" strike="noStrike">
                <a:solidFill>
                  <a:srgbClr val="4A1E1E"/>
                </a:solidFill>
                <a:latin typeface="Arial"/>
                <a:ea typeface="Arial"/>
                <a:cs typeface="Arial"/>
                <a:sym typeface="Arial"/>
              </a:rPr>
              <a:t>is a request for storage by a user. Users request for PersistentVolume resources based on type, access mode, and size. There are four access modes:</a:t>
            </a:r>
            <a:endParaRPr b="0" i="0" sz="2000" u="none" cap="none" strike="noStrike">
              <a:solidFill>
                <a:srgbClr val="4A1E1E"/>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2000"/>
              <a:buFont typeface="Arial"/>
              <a:buNone/>
            </a:pPr>
            <a:r>
              <a:t/>
            </a:r>
            <a:endParaRPr b="0" i="0" sz="2000" u="none" cap="none" strike="noStrike">
              <a:solidFill>
                <a:srgbClr val="4A1E1E"/>
              </a:solidFill>
              <a:latin typeface="Arial"/>
              <a:ea typeface="Arial"/>
              <a:cs typeface="Arial"/>
              <a:sym typeface="Arial"/>
            </a:endParaRPr>
          </a:p>
          <a:p>
            <a:pPr indent="-355600" lvl="0" marL="457200" marR="0" rtl="0" algn="just">
              <a:lnSpc>
                <a:spcPct val="100000"/>
              </a:lnSpc>
              <a:spcBef>
                <a:spcPts val="0"/>
              </a:spcBef>
              <a:spcAft>
                <a:spcPts val="0"/>
              </a:spcAft>
              <a:buClr>
                <a:srgbClr val="4A1E1E"/>
              </a:buClr>
              <a:buSzPts val="2000"/>
              <a:buFont typeface="Arial"/>
              <a:buChar char="❖"/>
            </a:pPr>
            <a:r>
              <a:rPr b="0" i="0" lang="en" sz="2000" u="none" cap="none" strike="noStrike">
                <a:solidFill>
                  <a:srgbClr val="4A1E1E"/>
                </a:solidFill>
                <a:latin typeface="Arial"/>
                <a:ea typeface="Arial"/>
                <a:cs typeface="Arial"/>
                <a:sym typeface="Arial"/>
              </a:rPr>
              <a:t>ReadWriteOnce (read-write by a single node) </a:t>
            </a:r>
            <a:endParaRPr b="0" i="0" sz="2000" u="none" cap="none" strike="noStrike">
              <a:solidFill>
                <a:srgbClr val="4A1E1E"/>
              </a:solidFill>
              <a:latin typeface="Arial"/>
              <a:ea typeface="Arial"/>
              <a:cs typeface="Arial"/>
              <a:sym typeface="Arial"/>
            </a:endParaRPr>
          </a:p>
          <a:p>
            <a:pPr indent="-355600" lvl="0" marL="457200" marR="0" rtl="0" algn="just">
              <a:lnSpc>
                <a:spcPct val="100000"/>
              </a:lnSpc>
              <a:spcBef>
                <a:spcPts val="0"/>
              </a:spcBef>
              <a:spcAft>
                <a:spcPts val="0"/>
              </a:spcAft>
              <a:buClr>
                <a:srgbClr val="4A1E1E"/>
              </a:buClr>
              <a:buSzPts val="2000"/>
              <a:buFont typeface="Arial"/>
              <a:buChar char="❖"/>
            </a:pPr>
            <a:r>
              <a:rPr b="0" i="0" lang="en" sz="2000" u="none" cap="none" strike="noStrike">
                <a:solidFill>
                  <a:srgbClr val="4A1E1E"/>
                </a:solidFill>
                <a:latin typeface="Arial"/>
                <a:ea typeface="Arial"/>
                <a:cs typeface="Arial"/>
                <a:sym typeface="Arial"/>
              </a:rPr>
              <a:t>ReadOnlyMany (read-only by many nodes)</a:t>
            </a:r>
            <a:endParaRPr b="0" i="0" sz="2000" u="none" cap="none" strike="noStrike">
              <a:solidFill>
                <a:srgbClr val="4A1E1E"/>
              </a:solidFill>
              <a:latin typeface="Arial"/>
              <a:ea typeface="Arial"/>
              <a:cs typeface="Arial"/>
              <a:sym typeface="Arial"/>
            </a:endParaRPr>
          </a:p>
          <a:p>
            <a:pPr indent="-355600" lvl="0" marL="457200" marR="0" rtl="0" algn="just">
              <a:lnSpc>
                <a:spcPct val="100000"/>
              </a:lnSpc>
              <a:spcBef>
                <a:spcPts val="0"/>
              </a:spcBef>
              <a:spcAft>
                <a:spcPts val="0"/>
              </a:spcAft>
              <a:buClr>
                <a:srgbClr val="4A1E1E"/>
              </a:buClr>
              <a:buSzPts val="2000"/>
              <a:buFont typeface="Arial"/>
              <a:buChar char="❖"/>
            </a:pPr>
            <a:r>
              <a:rPr b="0" i="0" lang="en" sz="2000" u="none" cap="none" strike="noStrike">
                <a:solidFill>
                  <a:srgbClr val="4A1E1E"/>
                </a:solidFill>
                <a:latin typeface="Arial"/>
                <a:ea typeface="Arial"/>
                <a:cs typeface="Arial"/>
                <a:sym typeface="Arial"/>
              </a:rPr>
              <a:t>ReadWriteMany (read-write by many nodes).  </a:t>
            </a:r>
            <a:endParaRPr b="0" i="0" sz="2000" u="none" cap="none" strike="noStrike">
              <a:solidFill>
                <a:srgbClr val="4A1E1E"/>
              </a:solidFill>
              <a:latin typeface="Arial"/>
              <a:ea typeface="Arial"/>
              <a:cs typeface="Arial"/>
              <a:sym typeface="Arial"/>
            </a:endParaRPr>
          </a:p>
          <a:p>
            <a:pPr indent="-355600" lvl="0" marL="457200" marR="0" rtl="0" algn="just">
              <a:lnSpc>
                <a:spcPct val="100000"/>
              </a:lnSpc>
              <a:spcBef>
                <a:spcPts val="0"/>
              </a:spcBef>
              <a:spcAft>
                <a:spcPts val="0"/>
              </a:spcAft>
              <a:buClr>
                <a:srgbClr val="4A1E1E"/>
              </a:buClr>
              <a:buSzPts val="2000"/>
              <a:buFont typeface="Arial"/>
              <a:buChar char="❖"/>
            </a:pPr>
            <a:r>
              <a:rPr b="0" i="0" lang="en" sz="2000" u="none" cap="none" strike="noStrike">
                <a:solidFill>
                  <a:srgbClr val="4A1E1E"/>
                </a:solidFill>
                <a:latin typeface="Arial"/>
                <a:ea typeface="Arial"/>
                <a:cs typeface="Arial"/>
                <a:sym typeface="Arial"/>
              </a:rPr>
              <a:t>ReadWriteOncePod (read-write only one pod in the cluster) </a:t>
            </a:r>
            <a:endParaRPr b="0" i="0" sz="2000" u="none" cap="none" strike="noStrike">
              <a:solidFill>
                <a:srgbClr val="4A1E1E"/>
              </a:solidFill>
              <a:latin typeface="Arial"/>
              <a:ea typeface="Arial"/>
              <a:cs typeface="Arial"/>
              <a:sym typeface="Arial"/>
            </a:endParaRPr>
          </a:p>
          <a:p>
            <a:pPr indent="0" lvl="0" marL="914400" marR="0" rtl="0" algn="just">
              <a:lnSpc>
                <a:spcPct val="100000"/>
              </a:lnSpc>
              <a:spcBef>
                <a:spcPts val="0"/>
              </a:spcBef>
              <a:spcAft>
                <a:spcPts val="0"/>
              </a:spcAft>
              <a:buClr>
                <a:srgbClr val="000000"/>
              </a:buClr>
              <a:buSzPts val="2000"/>
              <a:buFont typeface="Arial"/>
              <a:buNone/>
            </a:pPr>
            <a:r>
              <a:t/>
            </a:r>
            <a:endParaRPr b="0" i="0" sz="2000" u="none" cap="none" strike="noStrike">
              <a:solidFill>
                <a:srgbClr val="4A1E1E"/>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2000"/>
              <a:buFont typeface="Arial"/>
              <a:buNone/>
            </a:pPr>
            <a:r>
              <a:rPr b="0" i="0" lang="en" sz="2000" u="none" cap="none" strike="noStrike">
                <a:solidFill>
                  <a:srgbClr val="4A1E1E"/>
                </a:solidFill>
                <a:latin typeface="Arial"/>
                <a:ea typeface="Arial"/>
                <a:cs typeface="Arial"/>
                <a:sym typeface="Arial"/>
              </a:rPr>
              <a:t>Once a suitable </a:t>
            </a:r>
            <a:r>
              <a:rPr b="1" i="0" lang="en" sz="2000" u="none" cap="none" strike="noStrike">
                <a:solidFill>
                  <a:srgbClr val="4A1E1E"/>
                </a:solidFill>
                <a:latin typeface="Arial"/>
                <a:ea typeface="Arial"/>
                <a:cs typeface="Arial"/>
                <a:sym typeface="Arial"/>
              </a:rPr>
              <a:t>PersistentVolume</a:t>
            </a:r>
            <a:r>
              <a:rPr b="0" i="0" lang="en" sz="2000" u="none" cap="none" strike="noStrike">
                <a:solidFill>
                  <a:srgbClr val="4A1E1E"/>
                </a:solidFill>
                <a:latin typeface="Arial"/>
                <a:ea typeface="Arial"/>
                <a:cs typeface="Arial"/>
                <a:sym typeface="Arial"/>
              </a:rPr>
              <a:t> is found, it is bound to a </a:t>
            </a:r>
            <a:r>
              <a:rPr b="1" i="0" lang="en" sz="2000" u="none" cap="none" strike="noStrike">
                <a:solidFill>
                  <a:srgbClr val="4A1E1E"/>
                </a:solidFill>
                <a:latin typeface="Arial"/>
                <a:ea typeface="Arial"/>
                <a:cs typeface="Arial"/>
                <a:sym typeface="Arial"/>
              </a:rPr>
              <a:t>PersistentVolumeClaim.</a:t>
            </a:r>
            <a:r>
              <a:rPr b="0" i="0" lang="en" sz="2000" u="none" cap="none" strike="noStrike">
                <a:solidFill>
                  <a:srgbClr val="4A1E1E"/>
                </a:solidFill>
                <a:latin typeface="Arial"/>
                <a:ea typeface="Arial"/>
                <a:cs typeface="Arial"/>
                <a:sym typeface="Arial"/>
              </a:rPr>
              <a:t>  </a:t>
            </a:r>
            <a:endParaRPr b="0" i="0" sz="2000" u="none" cap="none" strike="noStrike">
              <a:solidFill>
                <a:srgbClr val="4A1E1E"/>
              </a:solidFill>
              <a:latin typeface="Arial"/>
              <a:ea typeface="Arial"/>
              <a:cs typeface="Arial"/>
              <a:sym typeface="Arial"/>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33" name="Shape 833"/>
        <p:cNvGrpSpPr/>
        <p:nvPr/>
      </p:nvGrpSpPr>
      <p:grpSpPr>
        <a:xfrm>
          <a:off x="0" y="0"/>
          <a:ext cx="0" cy="0"/>
          <a:chOff x="0" y="0"/>
          <a:chExt cx="0" cy="0"/>
        </a:xfrm>
      </p:grpSpPr>
      <p:sp>
        <p:nvSpPr>
          <p:cNvPr id="834" name="Google Shape;834;g2ad40089ea5_2_120"/>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rgbClr val="741B47"/>
                </a:solidFill>
                <a:latin typeface="Arial"/>
                <a:ea typeface="Arial"/>
                <a:cs typeface="Arial"/>
                <a:sym typeface="Arial"/>
              </a:rPr>
              <a:t>   </a:t>
            </a:r>
            <a:endParaRPr b="0" i="0" sz="1800" u="none" cap="none" strike="noStrike">
              <a:solidFill>
                <a:srgbClr val="741B47"/>
              </a:solidFill>
              <a:latin typeface="Arial"/>
              <a:ea typeface="Arial"/>
              <a:cs typeface="Arial"/>
              <a:sym typeface="Arial"/>
            </a:endParaRPr>
          </a:p>
        </p:txBody>
      </p:sp>
      <p:sp>
        <p:nvSpPr>
          <p:cNvPr id="835" name="Google Shape;835;g2ad40089ea5_2_120"/>
          <p:cNvSpPr txBox="1"/>
          <p:nvPr>
            <p:ph type="ctrTitle"/>
          </p:nvPr>
        </p:nvSpPr>
        <p:spPr>
          <a:xfrm>
            <a:off x="1364475" y="772075"/>
            <a:ext cx="10129500" cy="87810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Clr>
                <a:schemeClr val="dk1"/>
              </a:buClr>
              <a:buSzPts val="6600"/>
              <a:buFont typeface="Arial"/>
              <a:buNone/>
            </a:pPr>
            <a:r>
              <a:rPr b="1" lang="en" sz="5600">
                <a:solidFill>
                  <a:srgbClr val="1C4587"/>
                </a:solidFill>
                <a:latin typeface="Exo"/>
                <a:ea typeface="Exo"/>
                <a:cs typeface="Exo"/>
                <a:sym typeface="Exo"/>
              </a:rPr>
              <a:t>PersistentVolumeClaim</a:t>
            </a:r>
            <a:endParaRPr b="1" sz="5600">
              <a:solidFill>
                <a:srgbClr val="1C4587"/>
              </a:solidFill>
              <a:latin typeface="Exo"/>
              <a:ea typeface="Exo"/>
              <a:cs typeface="Exo"/>
              <a:sym typeface="Exo"/>
            </a:endParaRPr>
          </a:p>
        </p:txBody>
      </p:sp>
      <p:sp>
        <p:nvSpPr>
          <p:cNvPr id="836" name="Google Shape;836;g2ad40089ea5_2_120"/>
          <p:cNvSpPr/>
          <p:nvPr/>
        </p:nvSpPr>
        <p:spPr>
          <a:xfrm rot="5400000">
            <a:off x="759867" y="346833"/>
            <a:ext cx="146400" cy="7041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837" name="Google Shape;837;g2ad40089ea5_2_120"/>
          <p:cNvSpPr/>
          <p:nvPr/>
        </p:nvSpPr>
        <p:spPr>
          <a:xfrm>
            <a:off x="371475" y="620656"/>
            <a:ext cx="993000" cy="151200"/>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838" name="Google Shape;838;g2ad40089ea5_2_120"/>
          <p:cNvSpPr/>
          <p:nvPr/>
        </p:nvSpPr>
        <p:spPr>
          <a:xfrm>
            <a:off x="-207925" y="0"/>
            <a:ext cx="410400" cy="6858000"/>
          </a:xfrm>
          <a:prstGeom prst="rect">
            <a:avLst/>
          </a:prstGeom>
          <a:solidFill>
            <a:srgbClr val="24E4B6"/>
          </a:solidFill>
          <a:ln cap="flat" cmpd="sng" w="12700">
            <a:solidFill>
              <a:schemeClr val="lt1"/>
            </a:solidFill>
            <a:prstDash val="solid"/>
            <a:miter lim="800000"/>
            <a:headEnd len="sm" w="sm" type="none"/>
            <a:tailEnd len="sm" w="sm" type="none"/>
          </a:ln>
          <a:effectLst>
            <a:outerShdw blurRad="57150" rotWithShape="0" algn="bl" dir="5400000" dist="19050">
              <a:srgbClr val="00FF00">
                <a:alpha val="4862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839" name="Google Shape;839;g2ad40089ea5_2_120"/>
          <p:cNvPicPr preferRelativeResize="0"/>
          <p:nvPr/>
        </p:nvPicPr>
        <p:blipFill rotWithShape="1">
          <a:blip r:embed="rId3">
            <a:alphaModFix/>
          </a:blip>
          <a:srcRect b="0" l="0" r="18179" t="9089"/>
          <a:stretch/>
        </p:blipFill>
        <p:spPr>
          <a:xfrm>
            <a:off x="10728250" y="62975"/>
            <a:ext cx="1311350" cy="1233700"/>
          </a:xfrm>
          <a:prstGeom prst="rect">
            <a:avLst/>
          </a:prstGeom>
          <a:noFill/>
          <a:ln>
            <a:noFill/>
          </a:ln>
        </p:spPr>
      </p:pic>
      <p:pic>
        <p:nvPicPr>
          <p:cNvPr id="840" name="Google Shape;840;g2ad40089ea5_2_120"/>
          <p:cNvPicPr preferRelativeResize="0"/>
          <p:nvPr/>
        </p:nvPicPr>
        <p:blipFill rotWithShape="1">
          <a:blip r:embed="rId4">
            <a:alphaModFix/>
          </a:blip>
          <a:srcRect b="11519" l="7170" r="-7167" t="-11519"/>
          <a:stretch/>
        </p:blipFill>
        <p:spPr>
          <a:xfrm>
            <a:off x="2655675" y="2277875"/>
            <a:ext cx="7641125" cy="3443925"/>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4" name="Shape 844"/>
        <p:cNvGrpSpPr/>
        <p:nvPr/>
      </p:nvGrpSpPr>
      <p:grpSpPr>
        <a:xfrm>
          <a:off x="0" y="0"/>
          <a:ext cx="0" cy="0"/>
          <a:chOff x="0" y="0"/>
          <a:chExt cx="0" cy="0"/>
        </a:xfrm>
      </p:grpSpPr>
      <p:sp>
        <p:nvSpPr>
          <p:cNvPr id="845" name="Google Shape;845;g2ad40089ea5_2_132"/>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rgbClr val="741B47"/>
                </a:solidFill>
                <a:latin typeface="Arial"/>
                <a:ea typeface="Arial"/>
                <a:cs typeface="Arial"/>
                <a:sym typeface="Arial"/>
              </a:rPr>
              <a:t>   </a:t>
            </a:r>
            <a:endParaRPr b="0" i="0" sz="1800" u="none" cap="none" strike="noStrike">
              <a:solidFill>
                <a:srgbClr val="741B47"/>
              </a:solidFill>
              <a:latin typeface="Arial"/>
              <a:ea typeface="Arial"/>
              <a:cs typeface="Arial"/>
              <a:sym typeface="Arial"/>
            </a:endParaRPr>
          </a:p>
        </p:txBody>
      </p:sp>
      <p:sp>
        <p:nvSpPr>
          <p:cNvPr id="846" name="Google Shape;846;g2ad40089ea5_2_132"/>
          <p:cNvSpPr txBox="1"/>
          <p:nvPr>
            <p:ph type="ctrTitle"/>
          </p:nvPr>
        </p:nvSpPr>
        <p:spPr>
          <a:xfrm>
            <a:off x="1364475" y="772075"/>
            <a:ext cx="10129500" cy="87810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Clr>
                <a:schemeClr val="dk1"/>
              </a:buClr>
              <a:buSzPts val="6600"/>
              <a:buFont typeface="Arial"/>
              <a:buNone/>
            </a:pPr>
            <a:r>
              <a:rPr b="1" lang="en" sz="5600">
                <a:solidFill>
                  <a:srgbClr val="1C4587"/>
                </a:solidFill>
                <a:latin typeface="Exo"/>
                <a:ea typeface="Exo"/>
                <a:cs typeface="Exo"/>
                <a:sym typeface="Exo"/>
              </a:rPr>
              <a:t>StorageClass</a:t>
            </a:r>
            <a:endParaRPr b="1" sz="5600">
              <a:solidFill>
                <a:srgbClr val="1C4587"/>
              </a:solidFill>
              <a:latin typeface="Exo"/>
              <a:ea typeface="Exo"/>
              <a:cs typeface="Exo"/>
              <a:sym typeface="Exo"/>
            </a:endParaRPr>
          </a:p>
        </p:txBody>
      </p:sp>
      <p:sp>
        <p:nvSpPr>
          <p:cNvPr id="847" name="Google Shape;847;g2ad40089ea5_2_132"/>
          <p:cNvSpPr/>
          <p:nvPr/>
        </p:nvSpPr>
        <p:spPr>
          <a:xfrm rot="5400000">
            <a:off x="759867" y="346833"/>
            <a:ext cx="146400" cy="7041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848" name="Google Shape;848;g2ad40089ea5_2_132"/>
          <p:cNvSpPr/>
          <p:nvPr/>
        </p:nvSpPr>
        <p:spPr>
          <a:xfrm>
            <a:off x="371475" y="620656"/>
            <a:ext cx="993000" cy="151200"/>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849" name="Google Shape;849;g2ad40089ea5_2_132"/>
          <p:cNvSpPr/>
          <p:nvPr/>
        </p:nvSpPr>
        <p:spPr>
          <a:xfrm>
            <a:off x="-207925" y="0"/>
            <a:ext cx="410400" cy="6858000"/>
          </a:xfrm>
          <a:prstGeom prst="rect">
            <a:avLst/>
          </a:prstGeom>
          <a:solidFill>
            <a:srgbClr val="24E4B6"/>
          </a:solidFill>
          <a:ln cap="flat" cmpd="sng" w="12700">
            <a:solidFill>
              <a:schemeClr val="lt1"/>
            </a:solidFill>
            <a:prstDash val="solid"/>
            <a:miter lim="800000"/>
            <a:headEnd len="sm" w="sm" type="none"/>
            <a:tailEnd len="sm" w="sm" type="none"/>
          </a:ln>
          <a:effectLst>
            <a:outerShdw blurRad="57150" rotWithShape="0" algn="bl" dir="5400000" dist="19050">
              <a:srgbClr val="00FF00">
                <a:alpha val="4862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850" name="Google Shape;850;g2ad40089ea5_2_132"/>
          <p:cNvPicPr preferRelativeResize="0"/>
          <p:nvPr/>
        </p:nvPicPr>
        <p:blipFill rotWithShape="1">
          <a:blip r:embed="rId3">
            <a:alphaModFix/>
          </a:blip>
          <a:srcRect b="0" l="0" r="18179" t="9089"/>
          <a:stretch/>
        </p:blipFill>
        <p:spPr>
          <a:xfrm>
            <a:off x="10728250" y="62975"/>
            <a:ext cx="1311350" cy="1233700"/>
          </a:xfrm>
          <a:prstGeom prst="rect">
            <a:avLst/>
          </a:prstGeom>
          <a:noFill/>
          <a:ln>
            <a:noFill/>
          </a:ln>
        </p:spPr>
      </p:pic>
      <p:sp>
        <p:nvSpPr>
          <p:cNvPr id="851" name="Google Shape;851;g2ad40089ea5_2_132"/>
          <p:cNvSpPr txBox="1"/>
          <p:nvPr/>
        </p:nvSpPr>
        <p:spPr>
          <a:xfrm>
            <a:off x="942775" y="1530838"/>
            <a:ext cx="10852200" cy="32631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2000"/>
              <a:buFont typeface="Arial"/>
              <a:buNone/>
            </a:pPr>
            <a:r>
              <a:t/>
            </a:r>
            <a:endParaRPr b="0" i="0" sz="2000" u="none" cap="none" strike="noStrike">
              <a:solidFill>
                <a:srgbClr val="4A1E1E"/>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2000"/>
              <a:buFont typeface="Arial"/>
              <a:buNone/>
            </a:pPr>
            <a:r>
              <a:rPr b="1" i="0" lang="en" sz="2000" u="none" cap="none" strike="noStrike">
                <a:solidFill>
                  <a:srgbClr val="4A1E1E"/>
                </a:solidFill>
                <a:latin typeface="Arial"/>
                <a:ea typeface="Arial"/>
                <a:cs typeface="Arial"/>
                <a:sym typeface="Arial"/>
              </a:rPr>
              <a:t>Provisioning: </a:t>
            </a:r>
            <a:r>
              <a:rPr b="0" i="0" lang="en" sz="2000" u="none" cap="none" strike="noStrike">
                <a:solidFill>
                  <a:srgbClr val="4A1E1E"/>
                </a:solidFill>
                <a:latin typeface="Arial"/>
                <a:ea typeface="Arial"/>
                <a:cs typeface="Arial"/>
                <a:sym typeface="Arial"/>
              </a:rPr>
              <a:t>There are two ways PVs may be provisioned; statically or dynamically.</a:t>
            </a:r>
            <a:endParaRPr b="0" i="0" sz="2000" u="none" cap="none" strike="noStrike">
              <a:solidFill>
                <a:srgbClr val="4A1E1E"/>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2000"/>
              <a:buFont typeface="Arial"/>
              <a:buNone/>
            </a:pPr>
            <a:r>
              <a:t/>
            </a:r>
            <a:endParaRPr b="0" i="0" sz="2000" u="none" cap="none" strike="noStrike">
              <a:solidFill>
                <a:srgbClr val="4A1E1E"/>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2000"/>
              <a:buFont typeface="Arial"/>
              <a:buNone/>
            </a:pPr>
            <a:r>
              <a:rPr b="1" i="0" lang="en" sz="2000" u="none" cap="none" strike="noStrike">
                <a:solidFill>
                  <a:srgbClr val="4A1E1E"/>
                </a:solidFill>
                <a:latin typeface="Arial"/>
                <a:ea typeface="Arial"/>
                <a:cs typeface="Arial"/>
                <a:sym typeface="Arial"/>
              </a:rPr>
              <a:t>Static: </a:t>
            </a:r>
            <a:r>
              <a:rPr b="0" i="0" lang="en" sz="2000" u="none" cap="none" strike="noStrike">
                <a:solidFill>
                  <a:srgbClr val="4A1E1E"/>
                </a:solidFill>
                <a:latin typeface="Arial"/>
                <a:ea typeface="Arial"/>
                <a:cs typeface="Arial"/>
                <a:sym typeface="Arial"/>
              </a:rPr>
              <a:t>A cluster administrator creates a number of PVs. They carry the details of the real storage, which is available for use by cluster users. They exist in the Kubernetes API and are available for consumption.</a:t>
            </a:r>
            <a:endParaRPr b="0" i="0" sz="2000" u="none" cap="none" strike="noStrike">
              <a:solidFill>
                <a:srgbClr val="4A1E1E"/>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2000"/>
              <a:buFont typeface="Arial"/>
              <a:buNone/>
            </a:pPr>
            <a:r>
              <a:t/>
            </a:r>
            <a:endParaRPr b="0" i="0" sz="2000" u="none" cap="none" strike="noStrike">
              <a:solidFill>
                <a:srgbClr val="4A1E1E"/>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2000"/>
              <a:buFont typeface="Arial"/>
              <a:buNone/>
            </a:pPr>
            <a:r>
              <a:rPr b="1" i="0" lang="en" sz="2000" u="none" cap="none" strike="noStrike">
                <a:solidFill>
                  <a:srgbClr val="4A1E1E"/>
                </a:solidFill>
                <a:latin typeface="Arial"/>
                <a:ea typeface="Arial"/>
                <a:cs typeface="Arial"/>
                <a:sym typeface="Arial"/>
              </a:rPr>
              <a:t>Dynamic: </a:t>
            </a:r>
            <a:r>
              <a:rPr b="0" i="0" lang="en" sz="2000" u="none" cap="none" strike="noStrike">
                <a:solidFill>
                  <a:srgbClr val="4A1E1E"/>
                </a:solidFill>
                <a:latin typeface="Arial"/>
                <a:ea typeface="Arial"/>
                <a:cs typeface="Arial"/>
                <a:sym typeface="Arial"/>
              </a:rPr>
              <a:t>When none of the static PVs the administrator created match a user's PersistentVolumeClaim, the cluster may try to dynamically provision a volume specially for the PVC. This provisioning is based on </a:t>
            </a:r>
            <a:r>
              <a:rPr b="1" i="0" lang="en" sz="2000" u="none" cap="none" strike="noStrike">
                <a:solidFill>
                  <a:srgbClr val="4A1E1E"/>
                </a:solidFill>
                <a:latin typeface="Arial"/>
                <a:ea typeface="Arial"/>
                <a:cs typeface="Arial"/>
                <a:sym typeface="Arial"/>
              </a:rPr>
              <a:t>StorageClasses.</a:t>
            </a:r>
            <a:r>
              <a:rPr b="0" i="0" lang="en" sz="2000" u="none" cap="none" strike="noStrike">
                <a:solidFill>
                  <a:srgbClr val="4A1E1E"/>
                </a:solidFill>
                <a:latin typeface="Arial"/>
                <a:ea typeface="Arial"/>
                <a:cs typeface="Arial"/>
                <a:sym typeface="Arial"/>
              </a:rPr>
              <a:t> </a:t>
            </a:r>
            <a:endParaRPr b="0" i="0" sz="2000" u="none" cap="none" strike="noStrike">
              <a:solidFill>
                <a:srgbClr val="4A1E1E"/>
              </a:solidFill>
              <a:latin typeface="Arial"/>
              <a:ea typeface="Arial"/>
              <a:cs typeface="Arial"/>
              <a:sym typeface="Arial"/>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55" name="Shape 855"/>
        <p:cNvGrpSpPr/>
        <p:nvPr/>
      </p:nvGrpSpPr>
      <p:grpSpPr>
        <a:xfrm>
          <a:off x="0" y="0"/>
          <a:ext cx="0" cy="0"/>
          <a:chOff x="0" y="0"/>
          <a:chExt cx="0" cy="0"/>
        </a:xfrm>
      </p:grpSpPr>
      <p:sp>
        <p:nvSpPr>
          <p:cNvPr id="856" name="Google Shape;856;g2ad40089ea5_2_147"/>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rgbClr val="741B47"/>
                </a:solidFill>
                <a:latin typeface="Arial"/>
                <a:ea typeface="Arial"/>
                <a:cs typeface="Arial"/>
                <a:sym typeface="Arial"/>
              </a:rPr>
              <a:t>   </a:t>
            </a:r>
            <a:endParaRPr b="0" i="0" sz="1800" u="none" cap="none" strike="noStrike">
              <a:solidFill>
                <a:srgbClr val="741B47"/>
              </a:solidFill>
              <a:latin typeface="Arial"/>
              <a:ea typeface="Arial"/>
              <a:cs typeface="Arial"/>
              <a:sym typeface="Arial"/>
            </a:endParaRPr>
          </a:p>
        </p:txBody>
      </p:sp>
      <p:sp>
        <p:nvSpPr>
          <p:cNvPr id="857" name="Google Shape;857;g2ad40089ea5_2_147"/>
          <p:cNvSpPr txBox="1"/>
          <p:nvPr>
            <p:ph type="ctrTitle"/>
          </p:nvPr>
        </p:nvSpPr>
        <p:spPr>
          <a:xfrm>
            <a:off x="1364475" y="772075"/>
            <a:ext cx="10129500" cy="87810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Clr>
                <a:schemeClr val="dk1"/>
              </a:buClr>
              <a:buSzPts val="6600"/>
              <a:buFont typeface="Arial"/>
              <a:buNone/>
            </a:pPr>
            <a:r>
              <a:rPr b="1" lang="en" sz="5600">
                <a:solidFill>
                  <a:srgbClr val="1C4587"/>
                </a:solidFill>
                <a:latin typeface="Exo"/>
                <a:ea typeface="Exo"/>
                <a:cs typeface="Exo"/>
                <a:sym typeface="Exo"/>
              </a:rPr>
              <a:t>StorageClass</a:t>
            </a:r>
            <a:endParaRPr b="1" sz="5600">
              <a:solidFill>
                <a:srgbClr val="1C4587"/>
              </a:solidFill>
              <a:latin typeface="Exo"/>
              <a:ea typeface="Exo"/>
              <a:cs typeface="Exo"/>
              <a:sym typeface="Exo"/>
            </a:endParaRPr>
          </a:p>
        </p:txBody>
      </p:sp>
      <p:sp>
        <p:nvSpPr>
          <p:cNvPr id="858" name="Google Shape;858;g2ad40089ea5_2_147"/>
          <p:cNvSpPr/>
          <p:nvPr/>
        </p:nvSpPr>
        <p:spPr>
          <a:xfrm rot="5400000">
            <a:off x="759867" y="346833"/>
            <a:ext cx="146400" cy="7041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859" name="Google Shape;859;g2ad40089ea5_2_147"/>
          <p:cNvSpPr/>
          <p:nvPr/>
        </p:nvSpPr>
        <p:spPr>
          <a:xfrm>
            <a:off x="371475" y="620656"/>
            <a:ext cx="993000" cy="151200"/>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860" name="Google Shape;860;g2ad40089ea5_2_147"/>
          <p:cNvSpPr/>
          <p:nvPr/>
        </p:nvSpPr>
        <p:spPr>
          <a:xfrm>
            <a:off x="-207925" y="0"/>
            <a:ext cx="410400" cy="6858000"/>
          </a:xfrm>
          <a:prstGeom prst="rect">
            <a:avLst/>
          </a:prstGeom>
          <a:solidFill>
            <a:srgbClr val="24E4B6"/>
          </a:solidFill>
          <a:ln cap="flat" cmpd="sng" w="12700">
            <a:solidFill>
              <a:schemeClr val="lt1"/>
            </a:solidFill>
            <a:prstDash val="solid"/>
            <a:miter lim="800000"/>
            <a:headEnd len="sm" w="sm" type="none"/>
            <a:tailEnd len="sm" w="sm" type="none"/>
          </a:ln>
          <a:effectLst>
            <a:outerShdw blurRad="57150" rotWithShape="0" algn="bl" dir="5400000" dist="19050">
              <a:srgbClr val="00FF00">
                <a:alpha val="4862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861" name="Google Shape;861;g2ad40089ea5_2_147"/>
          <p:cNvPicPr preferRelativeResize="0"/>
          <p:nvPr/>
        </p:nvPicPr>
        <p:blipFill rotWithShape="1">
          <a:blip r:embed="rId3">
            <a:alphaModFix/>
          </a:blip>
          <a:srcRect b="0" l="0" r="18179" t="9089"/>
          <a:stretch/>
        </p:blipFill>
        <p:spPr>
          <a:xfrm>
            <a:off x="10728250" y="62975"/>
            <a:ext cx="1311350" cy="1233700"/>
          </a:xfrm>
          <a:prstGeom prst="rect">
            <a:avLst/>
          </a:prstGeom>
          <a:noFill/>
          <a:ln>
            <a:noFill/>
          </a:ln>
        </p:spPr>
      </p:pic>
      <p:sp>
        <p:nvSpPr>
          <p:cNvPr id="862" name="Google Shape;862;g2ad40089ea5_2_147"/>
          <p:cNvSpPr txBox="1"/>
          <p:nvPr/>
        </p:nvSpPr>
        <p:spPr>
          <a:xfrm>
            <a:off x="942775" y="1530838"/>
            <a:ext cx="10852200" cy="11082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2000"/>
              <a:buFont typeface="Arial"/>
              <a:buNone/>
            </a:pPr>
            <a:r>
              <a:t/>
            </a:r>
            <a:endParaRPr b="0" i="0" sz="2000" u="none" cap="none" strike="noStrike">
              <a:solidFill>
                <a:srgbClr val="4A1E1E"/>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2000"/>
              <a:buFont typeface="Arial"/>
              <a:buNone/>
            </a:pPr>
            <a:r>
              <a:rPr b="1" i="0" lang="en" sz="2000" u="none" cap="none" strike="noStrike">
                <a:solidFill>
                  <a:srgbClr val="4A1E1E"/>
                </a:solidFill>
                <a:latin typeface="Arial"/>
                <a:ea typeface="Arial"/>
                <a:cs typeface="Arial"/>
                <a:sym typeface="Arial"/>
              </a:rPr>
              <a:t>StorageClass: </a:t>
            </a:r>
            <a:r>
              <a:rPr b="0" i="0" lang="en" sz="2000" u="none" cap="none" strike="noStrike">
                <a:solidFill>
                  <a:srgbClr val="4A1E1E"/>
                </a:solidFill>
                <a:latin typeface="Arial"/>
                <a:ea typeface="Arial"/>
                <a:cs typeface="Arial"/>
                <a:sym typeface="Arial"/>
              </a:rPr>
              <a:t>provides a way for administrators to describe the "classes" of storage they offer. </a:t>
            </a:r>
            <a:endParaRPr b="0" i="0" sz="2000" u="none" cap="none" strike="noStrike">
              <a:solidFill>
                <a:srgbClr val="4A1E1E"/>
              </a:solidFill>
              <a:latin typeface="Arial"/>
              <a:ea typeface="Arial"/>
              <a:cs typeface="Arial"/>
              <a:sym typeface="Arial"/>
            </a:endParaRPr>
          </a:p>
        </p:txBody>
      </p:sp>
      <p:pic>
        <p:nvPicPr>
          <p:cNvPr id="863" name="Google Shape;863;g2ad40089ea5_2_147"/>
          <p:cNvPicPr preferRelativeResize="0"/>
          <p:nvPr/>
        </p:nvPicPr>
        <p:blipFill rotWithShape="1">
          <a:blip r:embed="rId4">
            <a:alphaModFix/>
          </a:blip>
          <a:srcRect b="0" l="0" r="0" t="0"/>
          <a:stretch/>
        </p:blipFill>
        <p:spPr>
          <a:xfrm>
            <a:off x="3331675" y="2760650"/>
            <a:ext cx="5576925" cy="2952750"/>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67" name="Shape 867"/>
        <p:cNvGrpSpPr/>
        <p:nvPr/>
      </p:nvGrpSpPr>
      <p:grpSpPr>
        <a:xfrm>
          <a:off x="0" y="0"/>
          <a:ext cx="0" cy="0"/>
          <a:chOff x="0" y="0"/>
          <a:chExt cx="0" cy="0"/>
        </a:xfrm>
      </p:grpSpPr>
      <p:sp>
        <p:nvSpPr>
          <p:cNvPr id="868" name="Google Shape;868;g2ad40089ea5_2_160"/>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rgbClr val="741B47"/>
                </a:solidFill>
                <a:latin typeface="Arial"/>
                <a:ea typeface="Arial"/>
                <a:cs typeface="Arial"/>
                <a:sym typeface="Arial"/>
              </a:rPr>
              <a:t>   </a:t>
            </a:r>
            <a:endParaRPr b="0" i="0" sz="1800" u="none" cap="none" strike="noStrike">
              <a:solidFill>
                <a:srgbClr val="741B47"/>
              </a:solidFill>
              <a:latin typeface="Arial"/>
              <a:ea typeface="Arial"/>
              <a:cs typeface="Arial"/>
              <a:sym typeface="Arial"/>
            </a:endParaRPr>
          </a:p>
        </p:txBody>
      </p:sp>
      <p:sp>
        <p:nvSpPr>
          <p:cNvPr id="869" name="Google Shape;869;g2ad40089ea5_2_160"/>
          <p:cNvSpPr txBox="1"/>
          <p:nvPr>
            <p:ph type="ctrTitle"/>
          </p:nvPr>
        </p:nvSpPr>
        <p:spPr>
          <a:xfrm>
            <a:off x="1364475" y="772075"/>
            <a:ext cx="10129500" cy="87810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Clr>
                <a:schemeClr val="dk1"/>
              </a:buClr>
              <a:buSzPts val="6600"/>
              <a:buFont typeface="Arial"/>
              <a:buNone/>
            </a:pPr>
            <a:r>
              <a:rPr b="1" lang="en" sz="5600">
                <a:solidFill>
                  <a:srgbClr val="1C4587"/>
                </a:solidFill>
                <a:latin typeface="Exo"/>
                <a:ea typeface="Exo"/>
                <a:cs typeface="Exo"/>
                <a:sym typeface="Exo"/>
              </a:rPr>
              <a:t>StorageClass</a:t>
            </a:r>
            <a:endParaRPr b="1" sz="5600">
              <a:solidFill>
                <a:srgbClr val="1C4587"/>
              </a:solidFill>
              <a:latin typeface="Exo"/>
              <a:ea typeface="Exo"/>
              <a:cs typeface="Exo"/>
              <a:sym typeface="Exo"/>
            </a:endParaRPr>
          </a:p>
        </p:txBody>
      </p:sp>
      <p:sp>
        <p:nvSpPr>
          <p:cNvPr id="870" name="Google Shape;870;g2ad40089ea5_2_160"/>
          <p:cNvSpPr/>
          <p:nvPr/>
        </p:nvSpPr>
        <p:spPr>
          <a:xfrm rot="5400000">
            <a:off x="759867" y="346833"/>
            <a:ext cx="146400" cy="7041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871" name="Google Shape;871;g2ad40089ea5_2_160"/>
          <p:cNvSpPr/>
          <p:nvPr/>
        </p:nvSpPr>
        <p:spPr>
          <a:xfrm>
            <a:off x="371475" y="620656"/>
            <a:ext cx="993000" cy="151200"/>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872" name="Google Shape;872;g2ad40089ea5_2_160"/>
          <p:cNvSpPr/>
          <p:nvPr/>
        </p:nvSpPr>
        <p:spPr>
          <a:xfrm>
            <a:off x="-207925" y="0"/>
            <a:ext cx="410400" cy="6858000"/>
          </a:xfrm>
          <a:prstGeom prst="rect">
            <a:avLst/>
          </a:prstGeom>
          <a:solidFill>
            <a:srgbClr val="24E4B6"/>
          </a:solidFill>
          <a:ln cap="flat" cmpd="sng" w="12700">
            <a:solidFill>
              <a:schemeClr val="lt1"/>
            </a:solidFill>
            <a:prstDash val="solid"/>
            <a:miter lim="800000"/>
            <a:headEnd len="sm" w="sm" type="none"/>
            <a:tailEnd len="sm" w="sm" type="none"/>
          </a:ln>
          <a:effectLst>
            <a:outerShdw blurRad="57150" rotWithShape="0" algn="bl" dir="5400000" dist="19050">
              <a:srgbClr val="00FF00">
                <a:alpha val="4862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873" name="Google Shape;873;g2ad40089ea5_2_160"/>
          <p:cNvPicPr preferRelativeResize="0"/>
          <p:nvPr/>
        </p:nvPicPr>
        <p:blipFill rotWithShape="1">
          <a:blip r:embed="rId3">
            <a:alphaModFix/>
          </a:blip>
          <a:srcRect b="0" l="0" r="18179" t="9089"/>
          <a:stretch/>
        </p:blipFill>
        <p:spPr>
          <a:xfrm>
            <a:off x="10728250" y="62975"/>
            <a:ext cx="1311350" cy="1233700"/>
          </a:xfrm>
          <a:prstGeom prst="rect">
            <a:avLst/>
          </a:prstGeom>
          <a:noFill/>
          <a:ln>
            <a:noFill/>
          </a:ln>
        </p:spPr>
      </p:pic>
      <p:pic>
        <p:nvPicPr>
          <p:cNvPr id="874" name="Google Shape;874;g2ad40089ea5_2_160"/>
          <p:cNvPicPr preferRelativeResize="0"/>
          <p:nvPr/>
        </p:nvPicPr>
        <p:blipFill rotWithShape="1">
          <a:blip r:embed="rId4">
            <a:alphaModFix/>
          </a:blip>
          <a:srcRect b="0" l="0" r="0" t="0"/>
          <a:stretch/>
        </p:blipFill>
        <p:spPr>
          <a:xfrm>
            <a:off x="2116286" y="2195050"/>
            <a:ext cx="7959425" cy="4009600"/>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78" name="Shape 878"/>
        <p:cNvGrpSpPr/>
        <p:nvPr/>
      </p:nvGrpSpPr>
      <p:grpSpPr>
        <a:xfrm>
          <a:off x="0" y="0"/>
          <a:ext cx="0" cy="0"/>
          <a:chOff x="0" y="0"/>
          <a:chExt cx="0" cy="0"/>
        </a:xfrm>
      </p:grpSpPr>
      <p:sp>
        <p:nvSpPr>
          <p:cNvPr id="879" name="Google Shape;879;g2ef9209b0a3_0_0"/>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100"/>
              <a:buFont typeface="Arial"/>
              <a:buNone/>
            </a:pPr>
            <a:r>
              <a:t/>
            </a:r>
            <a:endParaRPr b="0" i="0" sz="11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0" lang="en" sz="3600" u="none" cap="none" strike="noStrike">
                <a:solidFill>
                  <a:srgbClr val="741B47"/>
                </a:solidFill>
                <a:latin typeface="Arial"/>
                <a:ea typeface="Arial"/>
                <a:cs typeface="Arial"/>
                <a:sym typeface="Arial"/>
              </a:rPr>
              <a:t>                    ▶ </a:t>
            </a:r>
            <a:r>
              <a:rPr lang="en" sz="3600">
                <a:solidFill>
                  <a:srgbClr val="741B47"/>
                </a:solidFill>
              </a:rPr>
              <a:t>Network Policy</a:t>
            </a:r>
            <a:endParaRPr b="0" i="0" sz="2400" u="none" cap="none" strike="noStrike">
              <a:solidFill>
                <a:srgbClr val="3A3F5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0" lang="en" sz="3600" u="none" cap="none" strike="noStrike">
                <a:solidFill>
                  <a:srgbClr val="741B47"/>
                </a:solidFill>
                <a:latin typeface="Arial"/>
                <a:ea typeface="Arial"/>
                <a:cs typeface="Arial"/>
                <a:sym typeface="Arial"/>
              </a:rPr>
              <a:t>                    ▶ </a:t>
            </a:r>
            <a:r>
              <a:rPr lang="en" sz="3600">
                <a:solidFill>
                  <a:srgbClr val="741B47"/>
                </a:solidFill>
              </a:rPr>
              <a:t>Service Account</a:t>
            </a:r>
            <a:endParaRPr b="0" i="0" sz="2400" u="none" cap="none" strike="noStrike">
              <a:solidFill>
                <a:srgbClr val="3A3F5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0" lang="en" sz="3600" u="none" cap="none" strike="noStrike">
                <a:solidFill>
                  <a:srgbClr val="741B47"/>
                </a:solidFill>
                <a:latin typeface="Arial"/>
                <a:ea typeface="Arial"/>
                <a:cs typeface="Arial"/>
                <a:sym typeface="Arial"/>
              </a:rPr>
              <a:t>                    ▶ </a:t>
            </a:r>
            <a:r>
              <a:rPr lang="en" sz="3600">
                <a:solidFill>
                  <a:srgbClr val="741B47"/>
                </a:solidFill>
              </a:rPr>
              <a:t>Role,ClusterRole</a:t>
            </a:r>
            <a:endParaRPr b="0" i="0" sz="3600" u="none" cap="none" strike="noStrike">
              <a:solidFill>
                <a:srgbClr val="741B47"/>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0" lang="en" sz="3600" u="none" cap="none" strike="noStrike">
                <a:solidFill>
                  <a:srgbClr val="741B47"/>
                </a:solidFill>
                <a:latin typeface="Arial"/>
                <a:ea typeface="Arial"/>
                <a:cs typeface="Arial"/>
                <a:sym typeface="Arial"/>
              </a:rPr>
              <a:t>▶                 ▶ </a:t>
            </a:r>
            <a:r>
              <a:rPr lang="en" sz="3600">
                <a:solidFill>
                  <a:srgbClr val="741B47"/>
                </a:solidFill>
              </a:rPr>
              <a:t>RoleBindings,ClusterRoleBindings</a:t>
            </a:r>
            <a:endParaRPr sz="3600">
              <a:solidFill>
                <a:srgbClr val="741B47"/>
              </a:solidFill>
            </a:endParaRPr>
          </a:p>
          <a:p>
            <a:pPr indent="0" lvl="0" marL="0" rtl="0" algn="l">
              <a:spcBef>
                <a:spcPts val="0"/>
              </a:spcBef>
              <a:spcAft>
                <a:spcPts val="0"/>
              </a:spcAft>
              <a:buClr>
                <a:schemeClr val="dk1"/>
              </a:buClr>
              <a:buSzPts val="1100"/>
              <a:buFont typeface="Arial"/>
              <a:buNone/>
            </a:pPr>
            <a:r>
              <a:rPr lang="en" sz="3600">
                <a:solidFill>
                  <a:srgbClr val="741B47"/>
                </a:solidFill>
              </a:rPr>
              <a:t>▶                 ▶ Resource Request and Limit</a:t>
            </a:r>
            <a:endParaRPr sz="3600">
              <a:solidFill>
                <a:srgbClr val="741B47"/>
              </a:solidFill>
            </a:endParaRPr>
          </a:p>
          <a:p>
            <a:pPr indent="0" lvl="0" marL="0" rtl="0" algn="l">
              <a:spcBef>
                <a:spcPts val="0"/>
              </a:spcBef>
              <a:spcAft>
                <a:spcPts val="0"/>
              </a:spcAft>
              <a:buClr>
                <a:schemeClr val="dk1"/>
              </a:buClr>
              <a:buSzPts val="1100"/>
              <a:buFont typeface="Arial"/>
              <a:buNone/>
            </a:pPr>
            <a:r>
              <a:rPr lang="en" sz="3600">
                <a:solidFill>
                  <a:srgbClr val="741B47"/>
                </a:solidFill>
              </a:rPr>
              <a:t>                    ▶ Horizontal Pod Autoscaller(HPA)</a:t>
            </a:r>
            <a:endParaRPr sz="3600">
              <a:solidFill>
                <a:srgbClr val="741B47"/>
              </a:solidFill>
            </a:endParaRPr>
          </a:p>
        </p:txBody>
      </p:sp>
      <p:sp>
        <p:nvSpPr>
          <p:cNvPr id="880" name="Google Shape;880;g2ef9209b0a3_0_0"/>
          <p:cNvSpPr txBox="1"/>
          <p:nvPr>
            <p:ph type="ctrTitle"/>
          </p:nvPr>
        </p:nvSpPr>
        <p:spPr>
          <a:xfrm>
            <a:off x="1445175" y="927300"/>
            <a:ext cx="10129500" cy="87810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Clr>
                <a:schemeClr val="dk1"/>
              </a:buClr>
              <a:buSzPts val="6600"/>
              <a:buFont typeface="Arial"/>
              <a:buNone/>
            </a:pPr>
            <a:r>
              <a:rPr b="1" lang="en" sz="5600">
                <a:solidFill>
                  <a:srgbClr val="1C4587"/>
                </a:solidFill>
                <a:latin typeface="Exo"/>
                <a:ea typeface="Exo"/>
                <a:cs typeface="Exo"/>
                <a:sym typeface="Exo"/>
              </a:rPr>
              <a:t>KUBERNETES Security</a:t>
            </a:r>
            <a:endParaRPr b="1" sz="5600">
              <a:solidFill>
                <a:srgbClr val="1C4587"/>
              </a:solidFill>
              <a:latin typeface="Exo"/>
              <a:ea typeface="Exo"/>
              <a:cs typeface="Exo"/>
              <a:sym typeface="Exo"/>
            </a:endParaRPr>
          </a:p>
        </p:txBody>
      </p:sp>
      <p:sp>
        <p:nvSpPr>
          <p:cNvPr id="881" name="Google Shape;881;g2ef9209b0a3_0_0"/>
          <p:cNvSpPr/>
          <p:nvPr/>
        </p:nvSpPr>
        <p:spPr>
          <a:xfrm rot="5400000">
            <a:off x="759867" y="346833"/>
            <a:ext cx="146400" cy="7041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882" name="Google Shape;882;g2ef9209b0a3_0_0"/>
          <p:cNvSpPr/>
          <p:nvPr/>
        </p:nvSpPr>
        <p:spPr>
          <a:xfrm>
            <a:off x="371475" y="620656"/>
            <a:ext cx="993000" cy="151200"/>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883" name="Google Shape;883;g2ef9209b0a3_0_0"/>
          <p:cNvSpPr/>
          <p:nvPr/>
        </p:nvSpPr>
        <p:spPr>
          <a:xfrm>
            <a:off x="0" y="0"/>
            <a:ext cx="771000" cy="6858000"/>
          </a:xfrm>
          <a:prstGeom prst="rect">
            <a:avLst/>
          </a:prstGeom>
          <a:solidFill>
            <a:srgbClr val="24E4B6"/>
          </a:solidFill>
          <a:ln cap="flat" cmpd="sng" w="12700">
            <a:solidFill>
              <a:schemeClr val="lt1"/>
            </a:solidFill>
            <a:prstDash val="solid"/>
            <a:miter lim="800000"/>
            <a:headEnd len="sm" w="sm" type="none"/>
            <a:tailEnd len="sm" w="sm" type="none"/>
          </a:ln>
          <a:effectLst>
            <a:outerShdw blurRad="57150" rotWithShape="0" algn="bl" dir="5400000" dist="19050">
              <a:srgbClr val="00FF00">
                <a:alpha val="4863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884" name="Google Shape;884;g2ef9209b0a3_0_0"/>
          <p:cNvPicPr preferRelativeResize="0"/>
          <p:nvPr/>
        </p:nvPicPr>
        <p:blipFill rotWithShape="1">
          <a:blip r:embed="rId3">
            <a:alphaModFix/>
          </a:blip>
          <a:srcRect b="0" l="0" r="18180" t="9090"/>
          <a:stretch/>
        </p:blipFill>
        <p:spPr>
          <a:xfrm>
            <a:off x="10728250" y="62975"/>
            <a:ext cx="1311350" cy="1233700"/>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88" name="Shape 888"/>
        <p:cNvGrpSpPr/>
        <p:nvPr/>
      </p:nvGrpSpPr>
      <p:grpSpPr>
        <a:xfrm>
          <a:off x="0" y="0"/>
          <a:ext cx="0" cy="0"/>
          <a:chOff x="0" y="0"/>
          <a:chExt cx="0" cy="0"/>
        </a:xfrm>
      </p:grpSpPr>
      <p:sp>
        <p:nvSpPr>
          <p:cNvPr id="889" name="Google Shape;889;g2ef9209b0a3_0_9"/>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rgbClr val="741B47"/>
                </a:solidFill>
                <a:latin typeface="Arial"/>
                <a:ea typeface="Arial"/>
                <a:cs typeface="Arial"/>
                <a:sym typeface="Arial"/>
              </a:rPr>
              <a:t>   </a:t>
            </a:r>
            <a:endParaRPr b="0" i="0" sz="1800" u="none" cap="none" strike="noStrike">
              <a:solidFill>
                <a:srgbClr val="741B47"/>
              </a:solidFill>
              <a:latin typeface="Arial"/>
              <a:ea typeface="Arial"/>
              <a:cs typeface="Arial"/>
              <a:sym typeface="Arial"/>
            </a:endParaRPr>
          </a:p>
        </p:txBody>
      </p:sp>
      <p:sp>
        <p:nvSpPr>
          <p:cNvPr id="890" name="Google Shape;890;g2ef9209b0a3_0_9"/>
          <p:cNvSpPr txBox="1"/>
          <p:nvPr>
            <p:ph type="ctrTitle"/>
          </p:nvPr>
        </p:nvSpPr>
        <p:spPr>
          <a:xfrm>
            <a:off x="1364475" y="772075"/>
            <a:ext cx="10129500" cy="87810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Clr>
                <a:schemeClr val="dk1"/>
              </a:buClr>
              <a:buSzPts val="6600"/>
              <a:buFont typeface="Arial"/>
              <a:buNone/>
            </a:pPr>
            <a:r>
              <a:rPr b="1" lang="en" sz="5600">
                <a:solidFill>
                  <a:srgbClr val="1C4587"/>
                </a:solidFill>
                <a:latin typeface="Exo"/>
                <a:ea typeface="Exo"/>
                <a:cs typeface="Exo"/>
                <a:sym typeface="Exo"/>
              </a:rPr>
              <a:t>Network Policy</a:t>
            </a:r>
            <a:endParaRPr b="1" sz="5600">
              <a:solidFill>
                <a:srgbClr val="1C4587"/>
              </a:solidFill>
              <a:latin typeface="Exo"/>
              <a:ea typeface="Exo"/>
              <a:cs typeface="Exo"/>
              <a:sym typeface="Exo"/>
            </a:endParaRPr>
          </a:p>
        </p:txBody>
      </p:sp>
      <p:sp>
        <p:nvSpPr>
          <p:cNvPr id="891" name="Google Shape;891;g2ef9209b0a3_0_9"/>
          <p:cNvSpPr/>
          <p:nvPr/>
        </p:nvSpPr>
        <p:spPr>
          <a:xfrm rot="5400000">
            <a:off x="759867" y="346833"/>
            <a:ext cx="146400" cy="7041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892" name="Google Shape;892;g2ef9209b0a3_0_9"/>
          <p:cNvSpPr/>
          <p:nvPr/>
        </p:nvSpPr>
        <p:spPr>
          <a:xfrm>
            <a:off x="371475" y="620656"/>
            <a:ext cx="993000" cy="151200"/>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893" name="Google Shape;893;g2ef9209b0a3_0_9"/>
          <p:cNvSpPr/>
          <p:nvPr/>
        </p:nvSpPr>
        <p:spPr>
          <a:xfrm>
            <a:off x="-207925" y="0"/>
            <a:ext cx="410400" cy="6858000"/>
          </a:xfrm>
          <a:prstGeom prst="rect">
            <a:avLst/>
          </a:prstGeom>
          <a:solidFill>
            <a:srgbClr val="24E4B6"/>
          </a:solidFill>
          <a:ln cap="flat" cmpd="sng" w="12700">
            <a:solidFill>
              <a:schemeClr val="lt1"/>
            </a:solidFill>
            <a:prstDash val="solid"/>
            <a:miter lim="800000"/>
            <a:headEnd len="sm" w="sm" type="none"/>
            <a:tailEnd len="sm" w="sm" type="none"/>
          </a:ln>
          <a:effectLst>
            <a:outerShdw blurRad="57150" rotWithShape="0" algn="bl" dir="5400000" dist="19050">
              <a:srgbClr val="00FF00">
                <a:alpha val="4863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894" name="Google Shape;894;g2ef9209b0a3_0_9"/>
          <p:cNvPicPr preferRelativeResize="0"/>
          <p:nvPr/>
        </p:nvPicPr>
        <p:blipFill rotWithShape="1">
          <a:blip r:embed="rId3">
            <a:alphaModFix/>
          </a:blip>
          <a:srcRect b="0" l="0" r="18180" t="9090"/>
          <a:stretch/>
        </p:blipFill>
        <p:spPr>
          <a:xfrm>
            <a:off x="10728250" y="62975"/>
            <a:ext cx="1311350" cy="1233700"/>
          </a:xfrm>
          <a:prstGeom prst="rect">
            <a:avLst/>
          </a:prstGeom>
          <a:noFill/>
          <a:ln>
            <a:noFill/>
          </a:ln>
        </p:spPr>
      </p:pic>
      <p:sp>
        <p:nvSpPr>
          <p:cNvPr id="895" name="Google Shape;895;g2ef9209b0a3_0_9"/>
          <p:cNvSpPr txBox="1"/>
          <p:nvPr/>
        </p:nvSpPr>
        <p:spPr>
          <a:xfrm>
            <a:off x="942775" y="1530838"/>
            <a:ext cx="10852200" cy="46530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2000"/>
              <a:buFont typeface="Arial"/>
              <a:buNone/>
            </a:pPr>
            <a:r>
              <a:t/>
            </a:r>
            <a:endParaRPr b="0" i="0" sz="2000" u="none" cap="none" strike="noStrike">
              <a:solidFill>
                <a:srgbClr val="4A1E1E"/>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2000"/>
              <a:buFont typeface="Arial"/>
              <a:buNone/>
            </a:pPr>
            <a:r>
              <a:rPr lang="en" sz="2000">
                <a:solidFill>
                  <a:srgbClr val="4A1E1E"/>
                </a:solidFill>
              </a:rPr>
              <a:t>Network Policies are a mechanism for controlling network traffic flow in Kubernetes clusters. They allow you to define which of your Pods are allowed to exchange network traffic. You should use them in your clusters to prevent apps from reaching each other over the network, which will help limit the damage if one of your apps is compromised</a:t>
            </a:r>
            <a:r>
              <a:rPr lang="en" sz="1300">
                <a:solidFill>
                  <a:srgbClr val="4A4D57"/>
                </a:solidFill>
                <a:highlight>
                  <a:srgbClr val="FFFFFF"/>
                </a:highlight>
              </a:rPr>
              <a:t>.</a:t>
            </a:r>
            <a:endParaRPr sz="1300">
              <a:solidFill>
                <a:srgbClr val="4A4D57"/>
              </a:solidFill>
              <a:highlight>
                <a:srgbClr val="FFFFFF"/>
              </a:highlight>
            </a:endParaRPr>
          </a:p>
          <a:p>
            <a:pPr indent="0" lvl="0" marL="0" marR="0" rtl="0" algn="just">
              <a:lnSpc>
                <a:spcPct val="100000"/>
              </a:lnSpc>
              <a:spcBef>
                <a:spcPts val="0"/>
              </a:spcBef>
              <a:spcAft>
                <a:spcPts val="0"/>
              </a:spcAft>
              <a:buClr>
                <a:srgbClr val="000000"/>
              </a:buClr>
              <a:buSzPts val="2000"/>
              <a:buFont typeface="Arial"/>
              <a:buNone/>
            </a:pPr>
            <a:r>
              <a:t/>
            </a:r>
            <a:endParaRPr sz="1300">
              <a:solidFill>
                <a:srgbClr val="4A4D57"/>
              </a:solidFill>
              <a:highlight>
                <a:srgbClr val="FFFFFF"/>
              </a:highlight>
            </a:endParaRPr>
          </a:p>
          <a:p>
            <a:pPr indent="0" lvl="0" marL="0" rtl="0" algn="l">
              <a:lnSpc>
                <a:spcPct val="173076"/>
              </a:lnSpc>
              <a:spcBef>
                <a:spcPts val="1300"/>
              </a:spcBef>
              <a:spcAft>
                <a:spcPts val="0"/>
              </a:spcAft>
              <a:buClr>
                <a:schemeClr val="dk1"/>
              </a:buClr>
              <a:buSzPts val="1100"/>
              <a:buFont typeface="Arial"/>
              <a:buNone/>
            </a:pPr>
            <a:r>
              <a:rPr lang="en" sz="2000">
                <a:solidFill>
                  <a:srgbClr val="4A1E1E"/>
                </a:solidFill>
              </a:rPr>
              <a:t>There are three different ways to identify target endpoints:</a:t>
            </a:r>
            <a:endParaRPr sz="2000">
              <a:solidFill>
                <a:srgbClr val="4A1E1E"/>
              </a:solidFill>
            </a:endParaRPr>
          </a:p>
          <a:p>
            <a:pPr indent="-311150" lvl="0" marL="457200" rtl="0" algn="l">
              <a:lnSpc>
                <a:spcPct val="173076"/>
              </a:lnSpc>
              <a:spcBef>
                <a:spcPts val="1800"/>
              </a:spcBef>
              <a:spcAft>
                <a:spcPts val="0"/>
              </a:spcAft>
              <a:buClr>
                <a:srgbClr val="131417"/>
              </a:buClr>
              <a:buSzPts val="1300"/>
              <a:buChar char="●"/>
            </a:pPr>
            <a:r>
              <a:rPr lang="en" sz="2000">
                <a:solidFill>
                  <a:srgbClr val="4A1E1E"/>
                </a:solidFill>
              </a:rPr>
              <a:t>Specific Pods (Pods matching a label are allowed)</a:t>
            </a:r>
            <a:endParaRPr sz="2000">
              <a:solidFill>
                <a:srgbClr val="4A1E1E"/>
              </a:solidFill>
            </a:endParaRPr>
          </a:p>
          <a:p>
            <a:pPr indent="-311150" lvl="0" marL="457200" rtl="0" algn="l">
              <a:lnSpc>
                <a:spcPct val="173076"/>
              </a:lnSpc>
              <a:spcBef>
                <a:spcPts val="0"/>
              </a:spcBef>
              <a:spcAft>
                <a:spcPts val="0"/>
              </a:spcAft>
              <a:buClr>
                <a:srgbClr val="131417"/>
              </a:buClr>
              <a:buSzPts val="1300"/>
              <a:buChar char="●"/>
            </a:pPr>
            <a:r>
              <a:rPr lang="en" sz="2000">
                <a:solidFill>
                  <a:srgbClr val="4A1E1E"/>
                </a:solidFill>
              </a:rPr>
              <a:t>Specific Namespaces (all Pods in the namespace are allowed)</a:t>
            </a:r>
            <a:endParaRPr sz="2000">
              <a:solidFill>
                <a:srgbClr val="4A1E1E"/>
              </a:solidFill>
            </a:endParaRPr>
          </a:p>
          <a:p>
            <a:pPr indent="-311150" lvl="0" marL="457200" rtl="0" algn="l">
              <a:lnSpc>
                <a:spcPct val="173076"/>
              </a:lnSpc>
              <a:spcBef>
                <a:spcPts val="0"/>
              </a:spcBef>
              <a:spcAft>
                <a:spcPts val="0"/>
              </a:spcAft>
              <a:buClr>
                <a:srgbClr val="131417"/>
              </a:buClr>
              <a:buSzPts val="1300"/>
              <a:buChar char="●"/>
            </a:pPr>
            <a:r>
              <a:rPr lang="en" sz="2000">
                <a:solidFill>
                  <a:srgbClr val="4A1E1E"/>
                </a:solidFill>
              </a:rPr>
              <a:t>IP address blocks (endpoints with an IP address in the block are allowed)</a:t>
            </a:r>
            <a:endParaRPr sz="1300">
              <a:solidFill>
                <a:srgbClr val="131417"/>
              </a:solidFill>
              <a:highlight>
                <a:srgbClr val="FFFFFF"/>
              </a:highlight>
            </a:endParaRPr>
          </a:p>
          <a:p>
            <a:pPr indent="0" lvl="0" marL="0" marR="0" rtl="0" algn="just">
              <a:lnSpc>
                <a:spcPct val="100000"/>
              </a:lnSpc>
              <a:spcBef>
                <a:spcPts val="0"/>
              </a:spcBef>
              <a:spcAft>
                <a:spcPts val="0"/>
              </a:spcAft>
              <a:buClr>
                <a:srgbClr val="000000"/>
              </a:buClr>
              <a:buSzPts val="2000"/>
              <a:buFont typeface="Arial"/>
              <a:buNone/>
            </a:pPr>
            <a:r>
              <a:t/>
            </a:r>
            <a:endParaRPr sz="1300">
              <a:solidFill>
                <a:srgbClr val="4A4D57"/>
              </a:solidFill>
              <a:highlight>
                <a:srgbClr val="FFFFFF"/>
              </a:highligh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pic>
        <p:nvPicPr>
          <p:cNvPr id="158" name="Google Shape;158;g2aa418787f7_0_58"/>
          <p:cNvPicPr preferRelativeResize="0"/>
          <p:nvPr/>
        </p:nvPicPr>
        <p:blipFill rotWithShape="1">
          <a:blip r:embed="rId3">
            <a:alphaModFix/>
          </a:blip>
          <a:srcRect b="2892" l="7759" r="6594" t="3509"/>
          <a:stretch/>
        </p:blipFill>
        <p:spPr>
          <a:xfrm>
            <a:off x="6764475" y="1416376"/>
            <a:ext cx="5376375" cy="4406801"/>
          </a:xfrm>
          <a:prstGeom prst="rect">
            <a:avLst/>
          </a:prstGeom>
          <a:noFill/>
          <a:ln>
            <a:noFill/>
          </a:ln>
        </p:spPr>
      </p:pic>
      <p:sp>
        <p:nvSpPr>
          <p:cNvPr id="159" name="Google Shape;159;g2aa418787f7_0_58"/>
          <p:cNvSpPr/>
          <p:nvPr/>
        </p:nvSpPr>
        <p:spPr>
          <a:xfrm>
            <a:off x="0" y="99715"/>
            <a:ext cx="0" cy="257700"/>
          </a:xfrm>
          <a:prstGeom prst="rect">
            <a:avLst/>
          </a:prstGeom>
          <a:solidFill>
            <a:srgbClr val="F8F9FA"/>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60" name="Google Shape;160;g2aa418787f7_0_58"/>
          <p:cNvSpPr/>
          <p:nvPr/>
        </p:nvSpPr>
        <p:spPr>
          <a:xfrm>
            <a:off x="0" y="0"/>
            <a:ext cx="771000" cy="6858000"/>
          </a:xfrm>
          <a:prstGeom prst="rect">
            <a:avLst/>
          </a:prstGeom>
          <a:solidFill>
            <a:srgbClr val="24E4B6"/>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61" name="Google Shape;161;g2aa418787f7_0_58"/>
          <p:cNvSpPr/>
          <p:nvPr/>
        </p:nvSpPr>
        <p:spPr>
          <a:xfrm>
            <a:off x="771000" y="6763775"/>
            <a:ext cx="11421000" cy="94200"/>
          </a:xfrm>
          <a:prstGeom prst="rect">
            <a:avLst/>
          </a:prstGeom>
          <a:solidFill>
            <a:srgbClr val="24E4B6"/>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162" name="Google Shape;162;g2aa418787f7_0_58"/>
          <p:cNvPicPr preferRelativeResize="0"/>
          <p:nvPr/>
        </p:nvPicPr>
        <p:blipFill rotWithShape="1">
          <a:blip r:embed="rId4">
            <a:alphaModFix/>
          </a:blip>
          <a:srcRect b="0" l="0" r="18179" t="9089"/>
          <a:stretch/>
        </p:blipFill>
        <p:spPr>
          <a:xfrm>
            <a:off x="10880650" y="-13225"/>
            <a:ext cx="1311350" cy="1233700"/>
          </a:xfrm>
          <a:prstGeom prst="rect">
            <a:avLst/>
          </a:prstGeom>
          <a:noFill/>
          <a:ln>
            <a:noFill/>
          </a:ln>
        </p:spPr>
      </p:pic>
      <p:sp>
        <p:nvSpPr>
          <p:cNvPr id="163" name="Google Shape;163;g2aa418787f7_0_58"/>
          <p:cNvSpPr txBox="1"/>
          <p:nvPr/>
        </p:nvSpPr>
        <p:spPr>
          <a:xfrm>
            <a:off x="699449" y="195600"/>
            <a:ext cx="11492700" cy="708000"/>
          </a:xfrm>
          <a:prstGeom prst="rect">
            <a:avLst/>
          </a:prstGeom>
          <a:noFill/>
          <a:ln>
            <a:noFill/>
          </a:ln>
        </p:spPr>
        <p:txBody>
          <a:bodyPr anchorCtr="0" anchor="b" bIns="45700" lIns="91425" spcFirstLastPara="1" rIns="91425" wrap="square" tIns="45700">
            <a:spAutoFit/>
          </a:bodyPr>
          <a:lstStyle/>
          <a:p>
            <a:pPr indent="0" lvl="0" marL="0" marR="0" rtl="0" algn="ctr">
              <a:lnSpc>
                <a:spcPct val="138000"/>
              </a:lnSpc>
              <a:spcBef>
                <a:spcPts val="0"/>
              </a:spcBef>
              <a:spcAft>
                <a:spcPts val="0"/>
              </a:spcAft>
              <a:buClr>
                <a:schemeClr val="dk1"/>
              </a:buClr>
              <a:buSzPts val="1100"/>
              <a:buFont typeface="Arial"/>
              <a:buNone/>
            </a:pPr>
            <a:r>
              <a:rPr b="1" i="0" lang="en" sz="4000" u="none" cap="none" strike="noStrike">
                <a:solidFill>
                  <a:schemeClr val="dk1"/>
                </a:solidFill>
                <a:latin typeface="Arial"/>
                <a:ea typeface="Arial"/>
                <a:cs typeface="Arial"/>
                <a:sym typeface="Arial"/>
              </a:rPr>
              <a:t>Kubernetes</a:t>
            </a:r>
            <a:endParaRPr b="1" i="0" sz="4000" u="none" cap="none" strike="noStrike">
              <a:solidFill>
                <a:schemeClr val="dk1"/>
              </a:solidFill>
              <a:latin typeface="Arial"/>
              <a:ea typeface="Arial"/>
              <a:cs typeface="Arial"/>
              <a:sym typeface="Arial"/>
            </a:endParaRPr>
          </a:p>
        </p:txBody>
      </p:sp>
      <p:sp>
        <p:nvSpPr>
          <p:cNvPr id="164" name="Google Shape;164;g2aa418787f7_0_58"/>
          <p:cNvSpPr txBox="1"/>
          <p:nvPr/>
        </p:nvSpPr>
        <p:spPr>
          <a:xfrm>
            <a:off x="1376200" y="752250"/>
            <a:ext cx="9872700" cy="646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000"/>
              <a:buFont typeface="Arial"/>
              <a:buNone/>
            </a:pPr>
            <a:r>
              <a:rPr b="0" i="0" lang="en" sz="3000" u="none" cap="none" strike="noStrike">
                <a:solidFill>
                  <a:srgbClr val="741B47"/>
                </a:solidFill>
                <a:latin typeface="Arial"/>
                <a:ea typeface="Arial"/>
                <a:cs typeface="Arial"/>
                <a:sym typeface="Arial"/>
              </a:rPr>
              <a:t>Kubernetes Master Node Components</a:t>
            </a:r>
            <a:endParaRPr b="0" i="0" sz="2400" u="none" cap="none" strike="noStrike">
              <a:solidFill>
                <a:srgbClr val="741B47"/>
              </a:solidFill>
              <a:latin typeface="Arial"/>
              <a:ea typeface="Arial"/>
              <a:cs typeface="Arial"/>
              <a:sym typeface="Arial"/>
            </a:endParaRPr>
          </a:p>
        </p:txBody>
      </p:sp>
      <p:sp>
        <p:nvSpPr>
          <p:cNvPr id="165" name="Google Shape;165;g2aa418787f7_0_58"/>
          <p:cNvSpPr txBox="1"/>
          <p:nvPr/>
        </p:nvSpPr>
        <p:spPr>
          <a:xfrm>
            <a:off x="771000" y="1371600"/>
            <a:ext cx="5938800" cy="38790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2500"/>
              <a:buFont typeface="Arial"/>
              <a:buNone/>
            </a:pPr>
            <a:r>
              <a:rPr b="1" lang="en" sz="2000">
                <a:solidFill>
                  <a:srgbClr val="4A1E1E"/>
                </a:solidFill>
              </a:rPr>
              <a:t>K</a:t>
            </a:r>
            <a:r>
              <a:rPr b="1" i="0" lang="en" sz="2000" u="none" cap="none" strike="noStrike">
                <a:solidFill>
                  <a:srgbClr val="4A1E1E"/>
                </a:solidFill>
                <a:latin typeface="Arial"/>
                <a:ea typeface="Arial"/>
                <a:cs typeface="Arial"/>
                <a:sym typeface="Arial"/>
              </a:rPr>
              <a:t>ube</a:t>
            </a:r>
            <a:r>
              <a:rPr b="1" lang="en" sz="2000">
                <a:solidFill>
                  <a:srgbClr val="4A1E1E"/>
                </a:solidFill>
              </a:rPr>
              <a:t> A</a:t>
            </a:r>
            <a:r>
              <a:rPr b="1" i="0" lang="en" sz="2000" u="none" cap="none" strike="noStrike">
                <a:solidFill>
                  <a:srgbClr val="4A1E1E"/>
                </a:solidFill>
                <a:latin typeface="Arial"/>
                <a:ea typeface="Arial"/>
                <a:cs typeface="Arial"/>
                <a:sym typeface="Arial"/>
              </a:rPr>
              <a:t>pi </a:t>
            </a:r>
            <a:r>
              <a:rPr b="1" lang="en" sz="2000">
                <a:solidFill>
                  <a:srgbClr val="4A1E1E"/>
                </a:solidFill>
              </a:rPr>
              <a:t>S</a:t>
            </a:r>
            <a:r>
              <a:rPr b="1" i="0" lang="en" sz="2000" u="none" cap="none" strike="noStrike">
                <a:solidFill>
                  <a:srgbClr val="4A1E1E"/>
                </a:solidFill>
                <a:latin typeface="Arial"/>
                <a:ea typeface="Arial"/>
                <a:cs typeface="Arial"/>
                <a:sym typeface="Arial"/>
              </a:rPr>
              <a:t>erver:</a:t>
            </a:r>
            <a:endParaRPr b="1" i="0" sz="2000" u="none" cap="none" strike="noStrike">
              <a:solidFill>
                <a:srgbClr val="4A1E1E"/>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2500"/>
              <a:buFont typeface="Arial"/>
              <a:buNone/>
            </a:pPr>
            <a:r>
              <a:t/>
            </a:r>
            <a:endParaRPr b="1" sz="2000">
              <a:solidFill>
                <a:srgbClr val="4A1E1E"/>
              </a:solidFill>
            </a:endParaRPr>
          </a:p>
          <a:p>
            <a:pPr indent="-355600" lvl="0" marL="457200" rtl="0" algn="just">
              <a:spcBef>
                <a:spcPts val="0"/>
              </a:spcBef>
              <a:spcAft>
                <a:spcPts val="0"/>
              </a:spcAft>
              <a:buClr>
                <a:schemeClr val="dk1"/>
              </a:buClr>
              <a:buSzPts val="2000"/>
              <a:buChar char="➢"/>
            </a:pPr>
            <a:r>
              <a:rPr lang="en" sz="2000">
                <a:solidFill>
                  <a:schemeClr val="dk1"/>
                </a:solidFill>
              </a:rPr>
              <a:t>Acts as the front end for the Kubernetes control plane</a:t>
            </a:r>
            <a:endParaRPr sz="2000">
              <a:solidFill>
                <a:schemeClr val="dk1"/>
              </a:solidFill>
            </a:endParaRPr>
          </a:p>
          <a:p>
            <a:pPr indent="0" lvl="0" marL="457200" rtl="0" algn="just">
              <a:spcBef>
                <a:spcPts val="0"/>
              </a:spcBef>
              <a:spcAft>
                <a:spcPts val="0"/>
              </a:spcAft>
              <a:buNone/>
            </a:pPr>
            <a:r>
              <a:t/>
            </a:r>
            <a:endParaRPr sz="2000">
              <a:solidFill>
                <a:schemeClr val="dk1"/>
              </a:solidFill>
            </a:endParaRPr>
          </a:p>
          <a:p>
            <a:pPr indent="-355600" lvl="0" marL="457200" rtl="0" algn="just">
              <a:spcBef>
                <a:spcPts val="0"/>
              </a:spcBef>
              <a:spcAft>
                <a:spcPts val="0"/>
              </a:spcAft>
              <a:buClr>
                <a:schemeClr val="dk1"/>
              </a:buClr>
              <a:buSzPts val="2000"/>
              <a:buChar char="➢"/>
            </a:pPr>
            <a:r>
              <a:rPr lang="en" sz="2000">
                <a:solidFill>
                  <a:schemeClr val="dk1"/>
                </a:solidFill>
              </a:rPr>
              <a:t>Exposes the Kubernetes API</a:t>
            </a:r>
            <a:endParaRPr sz="2000">
              <a:solidFill>
                <a:schemeClr val="dk1"/>
              </a:solidFill>
            </a:endParaRPr>
          </a:p>
          <a:p>
            <a:pPr indent="0" lvl="0" marL="457200" rtl="0" algn="just">
              <a:spcBef>
                <a:spcPts val="0"/>
              </a:spcBef>
              <a:spcAft>
                <a:spcPts val="0"/>
              </a:spcAft>
              <a:buNone/>
            </a:pPr>
            <a:r>
              <a:t/>
            </a:r>
            <a:endParaRPr sz="2000">
              <a:solidFill>
                <a:schemeClr val="dk1"/>
              </a:solidFill>
            </a:endParaRPr>
          </a:p>
          <a:p>
            <a:pPr indent="-355600" lvl="0" marL="457200" rtl="0" algn="just">
              <a:spcBef>
                <a:spcPts val="0"/>
              </a:spcBef>
              <a:spcAft>
                <a:spcPts val="0"/>
              </a:spcAft>
              <a:buClr>
                <a:schemeClr val="dk1"/>
              </a:buClr>
              <a:buSzPts val="2000"/>
              <a:buChar char="➢"/>
            </a:pPr>
            <a:r>
              <a:rPr lang="en" sz="2000">
                <a:solidFill>
                  <a:schemeClr val="dk1"/>
                </a:solidFill>
              </a:rPr>
              <a:t>Handles communication between all other components</a:t>
            </a:r>
            <a:endParaRPr sz="2000">
              <a:solidFill>
                <a:schemeClr val="dk1"/>
              </a:solidFill>
            </a:endParaRPr>
          </a:p>
          <a:p>
            <a:pPr indent="0" lvl="0" marL="457200" rtl="0" algn="just">
              <a:spcBef>
                <a:spcPts val="0"/>
              </a:spcBef>
              <a:spcAft>
                <a:spcPts val="0"/>
              </a:spcAft>
              <a:buNone/>
            </a:pPr>
            <a:r>
              <a:t/>
            </a:r>
            <a:endParaRPr sz="2000">
              <a:solidFill>
                <a:schemeClr val="dk1"/>
              </a:solidFill>
            </a:endParaRPr>
          </a:p>
          <a:p>
            <a:pPr indent="-355600" lvl="0" marL="457200" rtl="0" algn="just">
              <a:spcBef>
                <a:spcPts val="0"/>
              </a:spcBef>
              <a:spcAft>
                <a:spcPts val="0"/>
              </a:spcAft>
              <a:buClr>
                <a:schemeClr val="dk1"/>
              </a:buClr>
              <a:buSzPts val="2000"/>
              <a:buChar char="➢"/>
            </a:pPr>
            <a:r>
              <a:rPr lang="en" sz="2000">
                <a:solidFill>
                  <a:schemeClr val="dk1"/>
                </a:solidFill>
              </a:rPr>
              <a:t>Responsible for authentication and authorization</a:t>
            </a:r>
            <a:endParaRPr sz="2000">
              <a:solidFill>
                <a:schemeClr val="dk1"/>
              </a:solidFill>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99" name="Shape 899"/>
        <p:cNvGrpSpPr/>
        <p:nvPr/>
      </p:nvGrpSpPr>
      <p:grpSpPr>
        <a:xfrm>
          <a:off x="0" y="0"/>
          <a:ext cx="0" cy="0"/>
          <a:chOff x="0" y="0"/>
          <a:chExt cx="0" cy="0"/>
        </a:xfrm>
      </p:grpSpPr>
      <p:sp>
        <p:nvSpPr>
          <p:cNvPr id="900" name="Google Shape;900;g2ef9209b0a3_0_119"/>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rgbClr val="741B47"/>
                </a:solidFill>
                <a:latin typeface="Arial"/>
                <a:ea typeface="Arial"/>
                <a:cs typeface="Arial"/>
                <a:sym typeface="Arial"/>
              </a:rPr>
              <a:t>   </a:t>
            </a:r>
            <a:endParaRPr b="0" i="0" sz="1800" u="none" cap="none" strike="noStrike">
              <a:solidFill>
                <a:srgbClr val="741B47"/>
              </a:solidFill>
              <a:latin typeface="Arial"/>
              <a:ea typeface="Arial"/>
              <a:cs typeface="Arial"/>
              <a:sym typeface="Arial"/>
            </a:endParaRPr>
          </a:p>
        </p:txBody>
      </p:sp>
      <p:sp>
        <p:nvSpPr>
          <p:cNvPr id="901" name="Google Shape;901;g2ef9209b0a3_0_119"/>
          <p:cNvSpPr txBox="1"/>
          <p:nvPr>
            <p:ph type="ctrTitle"/>
          </p:nvPr>
        </p:nvSpPr>
        <p:spPr>
          <a:xfrm>
            <a:off x="1364475" y="772075"/>
            <a:ext cx="10129500" cy="87810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Clr>
                <a:schemeClr val="dk1"/>
              </a:buClr>
              <a:buSzPts val="6600"/>
              <a:buFont typeface="Arial"/>
              <a:buNone/>
            </a:pPr>
            <a:r>
              <a:rPr b="1" lang="en" sz="5600">
                <a:solidFill>
                  <a:srgbClr val="1C4587"/>
                </a:solidFill>
                <a:latin typeface="Exo"/>
                <a:ea typeface="Exo"/>
                <a:cs typeface="Exo"/>
                <a:sym typeface="Exo"/>
              </a:rPr>
              <a:t>Network Policy</a:t>
            </a:r>
            <a:endParaRPr b="1" sz="5600">
              <a:solidFill>
                <a:srgbClr val="1C4587"/>
              </a:solidFill>
              <a:latin typeface="Exo"/>
              <a:ea typeface="Exo"/>
              <a:cs typeface="Exo"/>
              <a:sym typeface="Exo"/>
            </a:endParaRPr>
          </a:p>
        </p:txBody>
      </p:sp>
      <p:sp>
        <p:nvSpPr>
          <p:cNvPr id="902" name="Google Shape;902;g2ef9209b0a3_0_119"/>
          <p:cNvSpPr/>
          <p:nvPr/>
        </p:nvSpPr>
        <p:spPr>
          <a:xfrm rot="5400000">
            <a:off x="759867" y="346833"/>
            <a:ext cx="146400" cy="7041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903" name="Google Shape;903;g2ef9209b0a3_0_119"/>
          <p:cNvSpPr/>
          <p:nvPr/>
        </p:nvSpPr>
        <p:spPr>
          <a:xfrm>
            <a:off x="371475" y="620656"/>
            <a:ext cx="993000" cy="151200"/>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904" name="Google Shape;904;g2ef9209b0a3_0_119"/>
          <p:cNvSpPr/>
          <p:nvPr/>
        </p:nvSpPr>
        <p:spPr>
          <a:xfrm>
            <a:off x="-207925" y="0"/>
            <a:ext cx="410400" cy="6858000"/>
          </a:xfrm>
          <a:prstGeom prst="rect">
            <a:avLst/>
          </a:prstGeom>
          <a:solidFill>
            <a:srgbClr val="24E4B6"/>
          </a:solidFill>
          <a:ln cap="flat" cmpd="sng" w="12700">
            <a:solidFill>
              <a:schemeClr val="lt1"/>
            </a:solidFill>
            <a:prstDash val="solid"/>
            <a:miter lim="800000"/>
            <a:headEnd len="sm" w="sm" type="none"/>
            <a:tailEnd len="sm" w="sm" type="none"/>
          </a:ln>
          <a:effectLst>
            <a:outerShdw blurRad="57150" rotWithShape="0" algn="bl" dir="5400000" dist="19050">
              <a:srgbClr val="00FF00">
                <a:alpha val="4863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905" name="Google Shape;905;g2ef9209b0a3_0_119"/>
          <p:cNvPicPr preferRelativeResize="0"/>
          <p:nvPr/>
        </p:nvPicPr>
        <p:blipFill rotWithShape="1">
          <a:blip r:embed="rId3">
            <a:alphaModFix/>
          </a:blip>
          <a:srcRect b="0" l="0" r="18180" t="9090"/>
          <a:stretch/>
        </p:blipFill>
        <p:spPr>
          <a:xfrm>
            <a:off x="10728250" y="62975"/>
            <a:ext cx="1311350" cy="1233700"/>
          </a:xfrm>
          <a:prstGeom prst="rect">
            <a:avLst/>
          </a:prstGeom>
          <a:noFill/>
          <a:ln>
            <a:noFill/>
          </a:ln>
        </p:spPr>
      </p:pic>
      <p:pic>
        <p:nvPicPr>
          <p:cNvPr id="906" name="Google Shape;906;g2ef9209b0a3_0_119"/>
          <p:cNvPicPr preferRelativeResize="0"/>
          <p:nvPr/>
        </p:nvPicPr>
        <p:blipFill>
          <a:blip r:embed="rId4">
            <a:alphaModFix/>
          </a:blip>
          <a:stretch>
            <a:fillRect/>
          </a:stretch>
        </p:blipFill>
        <p:spPr>
          <a:xfrm>
            <a:off x="2139588" y="1958588"/>
            <a:ext cx="8105775" cy="4657725"/>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10" name="Shape 910"/>
        <p:cNvGrpSpPr/>
        <p:nvPr/>
      </p:nvGrpSpPr>
      <p:grpSpPr>
        <a:xfrm>
          <a:off x="0" y="0"/>
          <a:ext cx="0" cy="0"/>
          <a:chOff x="0" y="0"/>
          <a:chExt cx="0" cy="0"/>
        </a:xfrm>
      </p:grpSpPr>
      <p:sp>
        <p:nvSpPr>
          <p:cNvPr id="911" name="Google Shape;911;g2ef9209b0a3_0_21"/>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rgbClr val="741B47"/>
                </a:solidFill>
                <a:latin typeface="Arial"/>
                <a:ea typeface="Arial"/>
                <a:cs typeface="Arial"/>
                <a:sym typeface="Arial"/>
              </a:rPr>
              <a:t>   </a:t>
            </a:r>
            <a:endParaRPr b="0" i="0" sz="1800" u="none" cap="none" strike="noStrike">
              <a:solidFill>
                <a:srgbClr val="741B47"/>
              </a:solidFill>
              <a:latin typeface="Arial"/>
              <a:ea typeface="Arial"/>
              <a:cs typeface="Arial"/>
              <a:sym typeface="Arial"/>
            </a:endParaRPr>
          </a:p>
        </p:txBody>
      </p:sp>
      <p:sp>
        <p:nvSpPr>
          <p:cNvPr id="912" name="Google Shape;912;g2ef9209b0a3_0_21"/>
          <p:cNvSpPr txBox="1"/>
          <p:nvPr>
            <p:ph type="ctrTitle"/>
          </p:nvPr>
        </p:nvSpPr>
        <p:spPr>
          <a:xfrm>
            <a:off x="1364475" y="772075"/>
            <a:ext cx="10129500" cy="87810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Clr>
                <a:schemeClr val="dk1"/>
              </a:buClr>
              <a:buSzPts val="6600"/>
              <a:buFont typeface="Arial"/>
              <a:buNone/>
            </a:pPr>
            <a:r>
              <a:rPr b="1" lang="en" sz="5600">
                <a:solidFill>
                  <a:srgbClr val="1C4587"/>
                </a:solidFill>
                <a:latin typeface="Exo"/>
                <a:ea typeface="Exo"/>
                <a:cs typeface="Exo"/>
                <a:sym typeface="Exo"/>
              </a:rPr>
              <a:t>Service Account</a:t>
            </a:r>
            <a:endParaRPr b="1" sz="5600">
              <a:solidFill>
                <a:srgbClr val="1C4587"/>
              </a:solidFill>
              <a:latin typeface="Exo"/>
              <a:ea typeface="Exo"/>
              <a:cs typeface="Exo"/>
              <a:sym typeface="Exo"/>
            </a:endParaRPr>
          </a:p>
        </p:txBody>
      </p:sp>
      <p:sp>
        <p:nvSpPr>
          <p:cNvPr id="913" name="Google Shape;913;g2ef9209b0a3_0_21"/>
          <p:cNvSpPr/>
          <p:nvPr/>
        </p:nvSpPr>
        <p:spPr>
          <a:xfrm rot="5400000">
            <a:off x="759867" y="346833"/>
            <a:ext cx="146400" cy="7041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914" name="Google Shape;914;g2ef9209b0a3_0_21"/>
          <p:cNvSpPr/>
          <p:nvPr/>
        </p:nvSpPr>
        <p:spPr>
          <a:xfrm>
            <a:off x="371475" y="620656"/>
            <a:ext cx="993000" cy="151200"/>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915" name="Google Shape;915;g2ef9209b0a3_0_21"/>
          <p:cNvSpPr/>
          <p:nvPr/>
        </p:nvSpPr>
        <p:spPr>
          <a:xfrm>
            <a:off x="-207925" y="0"/>
            <a:ext cx="410400" cy="6858000"/>
          </a:xfrm>
          <a:prstGeom prst="rect">
            <a:avLst/>
          </a:prstGeom>
          <a:solidFill>
            <a:srgbClr val="24E4B6"/>
          </a:solidFill>
          <a:ln cap="flat" cmpd="sng" w="12700">
            <a:solidFill>
              <a:schemeClr val="lt1"/>
            </a:solidFill>
            <a:prstDash val="solid"/>
            <a:miter lim="800000"/>
            <a:headEnd len="sm" w="sm" type="none"/>
            <a:tailEnd len="sm" w="sm" type="none"/>
          </a:ln>
          <a:effectLst>
            <a:outerShdw blurRad="57150" rotWithShape="0" algn="bl" dir="5400000" dist="19050">
              <a:srgbClr val="00FF00">
                <a:alpha val="4863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916" name="Google Shape;916;g2ef9209b0a3_0_21"/>
          <p:cNvPicPr preferRelativeResize="0"/>
          <p:nvPr/>
        </p:nvPicPr>
        <p:blipFill rotWithShape="1">
          <a:blip r:embed="rId3">
            <a:alphaModFix/>
          </a:blip>
          <a:srcRect b="0" l="0" r="18180" t="9090"/>
          <a:stretch/>
        </p:blipFill>
        <p:spPr>
          <a:xfrm>
            <a:off x="10728250" y="62975"/>
            <a:ext cx="1311350" cy="1233700"/>
          </a:xfrm>
          <a:prstGeom prst="rect">
            <a:avLst/>
          </a:prstGeom>
          <a:noFill/>
          <a:ln>
            <a:noFill/>
          </a:ln>
        </p:spPr>
      </p:pic>
      <p:sp>
        <p:nvSpPr>
          <p:cNvPr id="917" name="Google Shape;917;g2ef9209b0a3_0_21"/>
          <p:cNvSpPr txBox="1"/>
          <p:nvPr/>
        </p:nvSpPr>
        <p:spPr>
          <a:xfrm>
            <a:off x="942775" y="1530838"/>
            <a:ext cx="10852200" cy="48024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2000"/>
              <a:buFont typeface="Arial"/>
              <a:buNone/>
            </a:pPr>
            <a:r>
              <a:rPr lang="en" sz="2000">
                <a:solidFill>
                  <a:srgbClr val="4A1E1E"/>
                </a:solidFill>
              </a:rPr>
              <a:t>Whenever you access your Kubernetes cluster with </a:t>
            </a:r>
            <a:r>
              <a:rPr lang="en" sz="2000">
                <a:solidFill>
                  <a:srgbClr val="4A1E1E"/>
                </a:solidFill>
                <a:uFill>
                  <a:noFill/>
                </a:uFill>
                <a:hlinkClick r:id="rId4">
                  <a:extLst>
                    <a:ext uri="{A12FA001-AC4F-418D-AE19-62706E023703}">
                      <ahyp:hlinkClr val="tx"/>
                    </a:ext>
                  </a:extLst>
                </a:hlinkClick>
              </a:rPr>
              <a:t>kubectl</a:t>
            </a:r>
            <a:r>
              <a:rPr lang="en" sz="2000">
                <a:solidFill>
                  <a:srgbClr val="4A1E1E"/>
                </a:solidFill>
              </a:rPr>
              <a:t>, you are authenticated by Kubernetes with your user account. User accounts are meant to be used by humans. But when a pod running in the cluster wants to access the Kubernetes API server, it needs to use a service account instead. Service accounts are just like user accounts but for non-humans.</a:t>
            </a:r>
            <a:endParaRPr sz="2000">
              <a:solidFill>
                <a:srgbClr val="4A1E1E"/>
              </a:solidFill>
            </a:endParaRPr>
          </a:p>
          <a:p>
            <a:pPr indent="0" lvl="0" marL="0" rtl="0" algn="l">
              <a:lnSpc>
                <a:spcPct val="120000"/>
              </a:lnSpc>
              <a:spcBef>
                <a:spcPts val="1400"/>
              </a:spcBef>
              <a:spcAft>
                <a:spcPts val="0"/>
              </a:spcAft>
              <a:buClr>
                <a:schemeClr val="dk1"/>
              </a:buClr>
              <a:buSzPts val="1100"/>
              <a:buFont typeface="Arial"/>
              <a:buNone/>
            </a:pPr>
            <a:r>
              <a:rPr lang="en" sz="2000">
                <a:solidFill>
                  <a:srgbClr val="4A1E1E"/>
                </a:solidFill>
              </a:rPr>
              <a:t>Default service accounts</a:t>
            </a:r>
            <a:r>
              <a:rPr lang="en" sz="2000">
                <a:solidFill>
                  <a:srgbClr val="4A1E1E"/>
                </a:solidFill>
                <a:uFill>
                  <a:noFill/>
                </a:uFill>
                <a:hlinkClick r:id="rId5">
                  <a:extLst>
                    <a:ext uri="{A12FA001-AC4F-418D-AE19-62706E023703}">
                      <ahyp:hlinkClr val="tx"/>
                    </a:ext>
                  </a:extLst>
                </a:hlinkClick>
              </a:rPr>
              <a:t> </a:t>
            </a:r>
            <a:endParaRPr sz="2000">
              <a:solidFill>
                <a:srgbClr val="4A1E1E"/>
              </a:solidFill>
            </a:endParaRPr>
          </a:p>
          <a:p>
            <a:pPr indent="0" lvl="0" marL="0" rtl="0" algn="l">
              <a:lnSpc>
                <a:spcPct val="115000"/>
              </a:lnSpc>
              <a:spcBef>
                <a:spcPts val="400"/>
              </a:spcBef>
              <a:spcAft>
                <a:spcPts val="0"/>
              </a:spcAft>
              <a:buClr>
                <a:schemeClr val="dk1"/>
              </a:buClr>
              <a:buSzPts val="1100"/>
              <a:buFont typeface="Arial"/>
              <a:buNone/>
            </a:pPr>
            <a:r>
              <a:rPr lang="en" sz="2000">
                <a:solidFill>
                  <a:srgbClr val="4A1E1E"/>
                </a:solidFill>
              </a:rPr>
              <a:t>When you create a cluster, Kubernetes automatically creates a ServiceAccount object named default for every namespace in your cluster. The default service accounts in each namespace get no permissions by default other than the </a:t>
            </a:r>
            <a:r>
              <a:rPr lang="en" sz="2000">
                <a:solidFill>
                  <a:srgbClr val="4A1E1E"/>
                </a:solidFill>
                <a:uFill>
                  <a:noFill/>
                </a:uFill>
                <a:hlinkClick r:id="rId6">
                  <a:extLst>
                    <a:ext uri="{A12FA001-AC4F-418D-AE19-62706E023703}">
                      <ahyp:hlinkClr val="tx"/>
                    </a:ext>
                  </a:extLst>
                </a:hlinkClick>
              </a:rPr>
              <a:t>default API discovery permissions</a:t>
            </a:r>
            <a:r>
              <a:rPr lang="en" sz="2000">
                <a:solidFill>
                  <a:srgbClr val="4A1E1E"/>
                </a:solidFill>
              </a:rPr>
              <a:t> that Kubernetes grants to all authenticated principals if role-based access control (RBAC) is enabled. If you delete the default ServiceAccount object in a namespace, the </a:t>
            </a:r>
            <a:r>
              <a:rPr lang="en" sz="2000">
                <a:solidFill>
                  <a:srgbClr val="4A1E1E"/>
                </a:solidFill>
                <a:uFill>
                  <a:noFill/>
                </a:uFill>
                <a:hlinkClick r:id="rId7">
                  <a:extLst>
                    <a:ext uri="{A12FA001-AC4F-418D-AE19-62706E023703}">
                      <ahyp:hlinkClr val="tx"/>
                    </a:ext>
                  </a:extLst>
                </a:hlinkClick>
              </a:rPr>
              <a:t>control plane</a:t>
            </a:r>
            <a:r>
              <a:rPr lang="en" sz="2000">
                <a:solidFill>
                  <a:srgbClr val="4A1E1E"/>
                </a:solidFill>
              </a:rPr>
              <a:t> replaces it with a new one.</a:t>
            </a:r>
            <a:endParaRPr sz="1200">
              <a:solidFill>
                <a:srgbClr val="222222"/>
              </a:solidFill>
              <a:highlight>
                <a:srgbClr val="FFFFFF"/>
              </a:highlight>
              <a:latin typeface="Roboto"/>
              <a:ea typeface="Roboto"/>
              <a:cs typeface="Roboto"/>
              <a:sym typeface="Roboto"/>
            </a:endParaRPr>
          </a:p>
          <a:p>
            <a:pPr indent="0" lvl="0" marL="0" marR="0" rtl="0" algn="just">
              <a:lnSpc>
                <a:spcPct val="100000"/>
              </a:lnSpc>
              <a:spcBef>
                <a:spcPts val="1200"/>
              </a:spcBef>
              <a:spcAft>
                <a:spcPts val="0"/>
              </a:spcAft>
              <a:buClr>
                <a:srgbClr val="000000"/>
              </a:buClr>
              <a:buSzPts val="2000"/>
              <a:buFont typeface="Arial"/>
              <a:buNone/>
            </a:pPr>
            <a:r>
              <a:t/>
            </a:r>
            <a:endParaRPr sz="2000">
              <a:solidFill>
                <a:srgbClr val="4A1E1E"/>
              </a:solidFill>
            </a:endParaRPr>
          </a:p>
          <a:p>
            <a:pPr indent="0" lvl="0" marL="0" marR="0" rtl="0" algn="just">
              <a:lnSpc>
                <a:spcPct val="100000"/>
              </a:lnSpc>
              <a:spcBef>
                <a:spcPts val="0"/>
              </a:spcBef>
              <a:spcAft>
                <a:spcPts val="0"/>
              </a:spcAft>
              <a:buClr>
                <a:srgbClr val="000000"/>
              </a:buClr>
              <a:buSzPts val="2000"/>
              <a:buFont typeface="Arial"/>
              <a:buNone/>
            </a:pPr>
            <a:r>
              <a:t/>
            </a:r>
            <a:endParaRPr sz="1300">
              <a:solidFill>
                <a:srgbClr val="4A4D57"/>
              </a:solidFill>
              <a:highlight>
                <a:srgbClr val="FFFFFF"/>
              </a:highlight>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21" name="Shape 921"/>
        <p:cNvGrpSpPr/>
        <p:nvPr/>
      </p:nvGrpSpPr>
      <p:grpSpPr>
        <a:xfrm>
          <a:off x="0" y="0"/>
          <a:ext cx="0" cy="0"/>
          <a:chOff x="0" y="0"/>
          <a:chExt cx="0" cy="0"/>
        </a:xfrm>
      </p:grpSpPr>
      <p:sp>
        <p:nvSpPr>
          <p:cNvPr id="922" name="Google Shape;922;g2ef9209b0a3_0_33"/>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rgbClr val="741B47"/>
                </a:solidFill>
                <a:latin typeface="Arial"/>
                <a:ea typeface="Arial"/>
                <a:cs typeface="Arial"/>
                <a:sym typeface="Arial"/>
              </a:rPr>
              <a:t>   </a:t>
            </a:r>
            <a:endParaRPr b="0" i="0" sz="1800" u="none" cap="none" strike="noStrike">
              <a:solidFill>
                <a:srgbClr val="741B47"/>
              </a:solidFill>
              <a:latin typeface="Arial"/>
              <a:ea typeface="Arial"/>
              <a:cs typeface="Arial"/>
              <a:sym typeface="Arial"/>
            </a:endParaRPr>
          </a:p>
        </p:txBody>
      </p:sp>
      <p:sp>
        <p:nvSpPr>
          <p:cNvPr id="923" name="Google Shape;923;g2ef9209b0a3_0_33"/>
          <p:cNvSpPr txBox="1"/>
          <p:nvPr>
            <p:ph type="ctrTitle"/>
          </p:nvPr>
        </p:nvSpPr>
        <p:spPr>
          <a:xfrm>
            <a:off x="1364475" y="772075"/>
            <a:ext cx="10129500" cy="87810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Clr>
                <a:schemeClr val="dk1"/>
              </a:buClr>
              <a:buSzPts val="6600"/>
              <a:buFont typeface="Arial"/>
              <a:buNone/>
            </a:pPr>
            <a:r>
              <a:rPr b="1" lang="en" sz="5600">
                <a:solidFill>
                  <a:srgbClr val="1C4587"/>
                </a:solidFill>
                <a:latin typeface="Exo"/>
                <a:ea typeface="Exo"/>
                <a:cs typeface="Exo"/>
                <a:sym typeface="Exo"/>
              </a:rPr>
              <a:t>Role, ClusterRole</a:t>
            </a:r>
            <a:endParaRPr b="1" sz="5600">
              <a:solidFill>
                <a:srgbClr val="1C4587"/>
              </a:solidFill>
              <a:latin typeface="Exo"/>
              <a:ea typeface="Exo"/>
              <a:cs typeface="Exo"/>
              <a:sym typeface="Exo"/>
            </a:endParaRPr>
          </a:p>
        </p:txBody>
      </p:sp>
      <p:sp>
        <p:nvSpPr>
          <p:cNvPr id="924" name="Google Shape;924;g2ef9209b0a3_0_33"/>
          <p:cNvSpPr/>
          <p:nvPr/>
        </p:nvSpPr>
        <p:spPr>
          <a:xfrm rot="5400000">
            <a:off x="759867" y="346833"/>
            <a:ext cx="146400" cy="7041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925" name="Google Shape;925;g2ef9209b0a3_0_33"/>
          <p:cNvSpPr/>
          <p:nvPr/>
        </p:nvSpPr>
        <p:spPr>
          <a:xfrm>
            <a:off x="371475" y="620656"/>
            <a:ext cx="993000" cy="151200"/>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926" name="Google Shape;926;g2ef9209b0a3_0_33"/>
          <p:cNvSpPr/>
          <p:nvPr/>
        </p:nvSpPr>
        <p:spPr>
          <a:xfrm>
            <a:off x="-207925" y="0"/>
            <a:ext cx="410400" cy="6858000"/>
          </a:xfrm>
          <a:prstGeom prst="rect">
            <a:avLst/>
          </a:prstGeom>
          <a:solidFill>
            <a:srgbClr val="24E4B6"/>
          </a:solidFill>
          <a:ln cap="flat" cmpd="sng" w="12700">
            <a:solidFill>
              <a:schemeClr val="lt1"/>
            </a:solidFill>
            <a:prstDash val="solid"/>
            <a:miter lim="800000"/>
            <a:headEnd len="sm" w="sm" type="none"/>
            <a:tailEnd len="sm" w="sm" type="none"/>
          </a:ln>
          <a:effectLst>
            <a:outerShdw blurRad="57150" rotWithShape="0" algn="bl" dir="5400000" dist="19050">
              <a:srgbClr val="00FF00">
                <a:alpha val="4863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927" name="Google Shape;927;g2ef9209b0a3_0_33"/>
          <p:cNvPicPr preferRelativeResize="0"/>
          <p:nvPr/>
        </p:nvPicPr>
        <p:blipFill rotWithShape="1">
          <a:blip r:embed="rId3">
            <a:alphaModFix/>
          </a:blip>
          <a:srcRect b="0" l="0" r="18180" t="9090"/>
          <a:stretch/>
        </p:blipFill>
        <p:spPr>
          <a:xfrm>
            <a:off x="10728250" y="62975"/>
            <a:ext cx="1311350" cy="1233700"/>
          </a:xfrm>
          <a:prstGeom prst="rect">
            <a:avLst/>
          </a:prstGeom>
          <a:noFill/>
          <a:ln>
            <a:noFill/>
          </a:ln>
        </p:spPr>
      </p:pic>
      <p:sp>
        <p:nvSpPr>
          <p:cNvPr id="928" name="Google Shape;928;g2ef9209b0a3_0_33"/>
          <p:cNvSpPr txBox="1"/>
          <p:nvPr/>
        </p:nvSpPr>
        <p:spPr>
          <a:xfrm>
            <a:off x="942775" y="1530847"/>
            <a:ext cx="10852200" cy="4694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en" sz="2000">
                <a:solidFill>
                  <a:srgbClr val="4A1E1E"/>
                </a:solidFill>
              </a:rPr>
              <a:t>An RBAC Role or ClusterRole contains rules that represent a set of permissions. Permissions are purely additive (there are no "deny" rules).A Role always sets permissions within a particular </a:t>
            </a:r>
            <a:r>
              <a:rPr lang="en" sz="2000">
                <a:solidFill>
                  <a:srgbClr val="4A1E1E"/>
                </a:solidFill>
                <a:uFill>
                  <a:noFill/>
                </a:uFill>
                <a:hlinkClick r:id="rId4">
                  <a:extLst>
                    <a:ext uri="{A12FA001-AC4F-418D-AE19-62706E023703}">
                      <ahyp:hlinkClr val="tx"/>
                    </a:ext>
                  </a:extLst>
                </a:hlinkClick>
              </a:rPr>
              <a:t>namespace</a:t>
            </a:r>
            <a:r>
              <a:rPr lang="en" sz="2000">
                <a:solidFill>
                  <a:srgbClr val="4A1E1E"/>
                </a:solidFill>
              </a:rPr>
              <a:t>; when you create a Role, you have to specify the namespace it belongs in.ClusterRole, by contrast, is a non-namespaced resource. The resources have different names (Role and ClusterRole) because a Kubernetes object always has to be either namespaced or not namespaced; it can't be both.</a:t>
            </a:r>
            <a:endParaRPr sz="2000">
              <a:solidFill>
                <a:srgbClr val="4A1E1E"/>
              </a:solidFill>
            </a:endParaRPr>
          </a:p>
          <a:p>
            <a:pPr indent="0" lvl="0" marL="0" rtl="0" algn="l">
              <a:lnSpc>
                <a:spcPct val="115000"/>
              </a:lnSpc>
              <a:spcBef>
                <a:spcPts val="1200"/>
              </a:spcBef>
              <a:spcAft>
                <a:spcPts val="0"/>
              </a:spcAft>
              <a:buClr>
                <a:schemeClr val="dk1"/>
              </a:buClr>
              <a:buSzPts val="1100"/>
              <a:buFont typeface="Arial"/>
              <a:buNone/>
            </a:pPr>
            <a:r>
              <a:rPr lang="en" sz="2000">
                <a:solidFill>
                  <a:srgbClr val="4A1E1E"/>
                </a:solidFill>
              </a:rPr>
              <a:t>ClusterRoles have several uses. You can use a ClusterRole to:</a:t>
            </a:r>
            <a:endParaRPr sz="2000">
              <a:solidFill>
                <a:srgbClr val="4A1E1E"/>
              </a:solidFill>
            </a:endParaRPr>
          </a:p>
          <a:p>
            <a:pPr indent="-355600" lvl="0" marL="457200" rtl="0" algn="l">
              <a:lnSpc>
                <a:spcPct val="115000"/>
              </a:lnSpc>
              <a:spcBef>
                <a:spcPts val="1200"/>
              </a:spcBef>
              <a:spcAft>
                <a:spcPts val="0"/>
              </a:spcAft>
              <a:buClr>
                <a:srgbClr val="4A1E1E"/>
              </a:buClr>
              <a:buSzPts val="2000"/>
              <a:buChar char="-"/>
            </a:pPr>
            <a:r>
              <a:rPr lang="en" sz="2000">
                <a:solidFill>
                  <a:srgbClr val="4A1E1E"/>
                </a:solidFill>
              </a:rPr>
              <a:t> define permissions on namespaced resources and be granted access within individual namespace(s)</a:t>
            </a:r>
            <a:endParaRPr sz="2000">
              <a:solidFill>
                <a:srgbClr val="4A1E1E"/>
              </a:solidFill>
            </a:endParaRPr>
          </a:p>
          <a:p>
            <a:pPr indent="-355600" lvl="0" marL="457200" rtl="0" algn="l">
              <a:lnSpc>
                <a:spcPct val="115000"/>
              </a:lnSpc>
              <a:spcBef>
                <a:spcPts val="0"/>
              </a:spcBef>
              <a:spcAft>
                <a:spcPts val="0"/>
              </a:spcAft>
              <a:buClr>
                <a:srgbClr val="4A1E1E"/>
              </a:buClr>
              <a:buSzPts val="2000"/>
              <a:buChar char="-"/>
            </a:pPr>
            <a:r>
              <a:rPr lang="en" sz="2000">
                <a:solidFill>
                  <a:srgbClr val="4A1E1E"/>
                </a:solidFill>
              </a:rPr>
              <a:t>define permissions on namespaced resources and be granted access across all namespaces</a:t>
            </a:r>
            <a:endParaRPr sz="2000">
              <a:solidFill>
                <a:srgbClr val="4A1E1E"/>
              </a:solidFill>
            </a:endParaRPr>
          </a:p>
          <a:p>
            <a:pPr indent="-355600" lvl="0" marL="457200" rtl="0" algn="l">
              <a:lnSpc>
                <a:spcPct val="115000"/>
              </a:lnSpc>
              <a:spcBef>
                <a:spcPts val="0"/>
              </a:spcBef>
              <a:spcAft>
                <a:spcPts val="0"/>
              </a:spcAft>
              <a:buClr>
                <a:srgbClr val="4A1E1E"/>
              </a:buClr>
              <a:buSzPts val="2000"/>
              <a:buChar char="-"/>
            </a:pPr>
            <a:r>
              <a:rPr lang="en" sz="2000">
                <a:solidFill>
                  <a:srgbClr val="4A1E1E"/>
                </a:solidFill>
              </a:rPr>
              <a:t>define permissions on cluster-scoped resources</a:t>
            </a:r>
            <a:endParaRPr sz="1300">
              <a:solidFill>
                <a:srgbClr val="4A4D57"/>
              </a:solidFill>
              <a:highlight>
                <a:srgbClr val="FFFFFF"/>
              </a:highlight>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32" name="Shape 932"/>
        <p:cNvGrpSpPr/>
        <p:nvPr/>
      </p:nvGrpSpPr>
      <p:grpSpPr>
        <a:xfrm>
          <a:off x="0" y="0"/>
          <a:ext cx="0" cy="0"/>
          <a:chOff x="0" y="0"/>
          <a:chExt cx="0" cy="0"/>
        </a:xfrm>
      </p:grpSpPr>
      <p:sp>
        <p:nvSpPr>
          <p:cNvPr id="933" name="Google Shape;933;g2ef9209b0a3_0_44"/>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rgbClr val="741B47"/>
                </a:solidFill>
                <a:latin typeface="Arial"/>
                <a:ea typeface="Arial"/>
                <a:cs typeface="Arial"/>
                <a:sym typeface="Arial"/>
              </a:rPr>
              <a:t>   </a:t>
            </a:r>
            <a:endParaRPr b="0" i="0" sz="1800" u="none" cap="none" strike="noStrike">
              <a:solidFill>
                <a:srgbClr val="741B47"/>
              </a:solidFill>
              <a:latin typeface="Arial"/>
              <a:ea typeface="Arial"/>
              <a:cs typeface="Arial"/>
              <a:sym typeface="Arial"/>
            </a:endParaRPr>
          </a:p>
        </p:txBody>
      </p:sp>
      <p:sp>
        <p:nvSpPr>
          <p:cNvPr id="934" name="Google Shape;934;g2ef9209b0a3_0_44"/>
          <p:cNvSpPr txBox="1"/>
          <p:nvPr>
            <p:ph type="ctrTitle"/>
          </p:nvPr>
        </p:nvSpPr>
        <p:spPr>
          <a:xfrm>
            <a:off x="1132975" y="514550"/>
            <a:ext cx="10129500" cy="87810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Clr>
                <a:schemeClr val="dk1"/>
              </a:buClr>
              <a:buSzPts val="6600"/>
              <a:buFont typeface="Arial"/>
              <a:buNone/>
            </a:pPr>
            <a:r>
              <a:rPr b="1" lang="en" sz="4800">
                <a:solidFill>
                  <a:srgbClr val="1C4587"/>
                </a:solidFill>
                <a:latin typeface="Exo"/>
                <a:ea typeface="Exo"/>
                <a:cs typeface="Exo"/>
                <a:sym typeface="Exo"/>
              </a:rPr>
              <a:t>RoleBinding-ClusterRoleBinding</a:t>
            </a:r>
            <a:endParaRPr b="1" sz="4800">
              <a:solidFill>
                <a:srgbClr val="1C4587"/>
              </a:solidFill>
              <a:latin typeface="Exo"/>
              <a:ea typeface="Exo"/>
              <a:cs typeface="Exo"/>
              <a:sym typeface="Exo"/>
            </a:endParaRPr>
          </a:p>
        </p:txBody>
      </p:sp>
      <p:sp>
        <p:nvSpPr>
          <p:cNvPr id="935" name="Google Shape;935;g2ef9209b0a3_0_44"/>
          <p:cNvSpPr/>
          <p:nvPr/>
        </p:nvSpPr>
        <p:spPr>
          <a:xfrm rot="5400000">
            <a:off x="759867" y="346833"/>
            <a:ext cx="146400" cy="7041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936" name="Google Shape;936;g2ef9209b0a3_0_44"/>
          <p:cNvSpPr/>
          <p:nvPr/>
        </p:nvSpPr>
        <p:spPr>
          <a:xfrm>
            <a:off x="371475" y="620656"/>
            <a:ext cx="993000" cy="151200"/>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937" name="Google Shape;937;g2ef9209b0a3_0_44"/>
          <p:cNvSpPr/>
          <p:nvPr/>
        </p:nvSpPr>
        <p:spPr>
          <a:xfrm>
            <a:off x="-207925" y="0"/>
            <a:ext cx="410400" cy="6858000"/>
          </a:xfrm>
          <a:prstGeom prst="rect">
            <a:avLst/>
          </a:prstGeom>
          <a:solidFill>
            <a:srgbClr val="24E4B6"/>
          </a:solidFill>
          <a:ln cap="flat" cmpd="sng" w="12700">
            <a:solidFill>
              <a:schemeClr val="lt1"/>
            </a:solidFill>
            <a:prstDash val="solid"/>
            <a:miter lim="800000"/>
            <a:headEnd len="sm" w="sm" type="none"/>
            <a:tailEnd len="sm" w="sm" type="none"/>
          </a:ln>
          <a:effectLst>
            <a:outerShdw blurRad="57150" rotWithShape="0" algn="bl" dir="5400000" dist="19050">
              <a:srgbClr val="00FF00">
                <a:alpha val="4863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938" name="Google Shape;938;g2ef9209b0a3_0_44"/>
          <p:cNvPicPr preferRelativeResize="0"/>
          <p:nvPr/>
        </p:nvPicPr>
        <p:blipFill rotWithShape="1">
          <a:blip r:embed="rId3">
            <a:alphaModFix/>
          </a:blip>
          <a:srcRect b="0" l="0" r="18180" t="9090"/>
          <a:stretch/>
        </p:blipFill>
        <p:spPr>
          <a:xfrm>
            <a:off x="10728250" y="62975"/>
            <a:ext cx="1311350" cy="1233700"/>
          </a:xfrm>
          <a:prstGeom prst="rect">
            <a:avLst/>
          </a:prstGeom>
          <a:noFill/>
          <a:ln>
            <a:noFill/>
          </a:ln>
        </p:spPr>
      </p:pic>
      <p:sp>
        <p:nvSpPr>
          <p:cNvPr id="939" name="Google Shape;939;g2ef9209b0a3_0_44"/>
          <p:cNvSpPr txBox="1"/>
          <p:nvPr/>
        </p:nvSpPr>
        <p:spPr>
          <a:xfrm>
            <a:off x="942775" y="1530847"/>
            <a:ext cx="10852200" cy="3632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en" sz="2000">
                <a:solidFill>
                  <a:srgbClr val="4A1E1E"/>
                </a:solidFill>
              </a:rPr>
              <a:t>A role binding grants the permissions defined in a role to a user or set of users. It holds a list of subjects (users, groups, or service accounts), and a reference to the role being granted. A RoleBinding grants permissions within a specific namespace whereas a ClusterRoleBinding grants that access cluster-wide.</a:t>
            </a:r>
            <a:endParaRPr sz="2000">
              <a:solidFill>
                <a:srgbClr val="4A1E1E"/>
              </a:solidFill>
            </a:endParaRPr>
          </a:p>
          <a:p>
            <a:pPr indent="0" lvl="0" marL="0" rtl="0" algn="l">
              <a:lnSpc>
                <a:spcPct val="115000"/>
              </a:lnSpc>
              <a:spcBef>
                <a:spcPts val="1200"/>
              </a:spcBef>
              <a:spcAft>
                <a:spcPts val="0"/>
              </a:spcAft>
              <a:buClr>
                <a:schemeClr val="dk1"/>
              </a:buClr>
              <a:buSzPts val="1100"/>
              <a:buFont typeface="Arial"/>
              <a:buNone/>
            </a:pPr>
            <a:r>
              <a:rPr lang="en" sz="2000">
                <a:solidFill>
                  <a:srgbClr val="4A1E1E"/>
                </a:solidFill>
              </a:rPr>
              <a:t>A RoleBinding may reference any Role in the same namespace. Alternatively, a RoleBinding can reference a ClusterRole and bind that ClusterRole to the namespace of the RoleBinding. If you want to bind a ClusterRole to all the namespaces in your cluster, you use a ClusterRoleBinding.</a:t>
            </a:r>
            <a:endParaRPr sz="1200">
              <a:solidFill>
                <a:srgbClr val="222222"/>
              </a:solidFill>
              <a:highlight>
                <a:srgbClr val="FFFFFF"/>
              </a:highlight>
              <a:latin typeface="Roboto"/>
              <a:ea typeface="Roboto"/>
              <a:cs typeface="Roboto"/>
              <a:sym typeface="Roboto"/>
            </a:endParaRPr>
          </a:p>
          <a:p>
            <a:pPr indent="0" lvl="0" marL="0" rtl="0" algn="l">
              <a:lnSpc>
                <a:spcPct val="115000"/>
              </a:lnSpc>
              <a:spcBef>
                <a:spcPts val="1200"/>
              </a:spcBef>
              <a:spcAft>
                <a:spcPts val="1200"/>
              </a:spcAft>
              <a:buClr>
                <a:schemeClr val="dk1"/>
              </a:buClr>
              <a:buSzPts val="1100"/>
              <a:buFont typeface="Arial"/>
              <a:buNone/>
            </a:pPr>
            <a:r>
              <a:t/>
            </a:r>
            <a:endParaRPr sz="2000">
              <a:solidFill>
                <a:srgbClr val="4A1E1E"/>
              </a:solidFill>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43" name="Shape 943"/>
        <p:cNvGrpSpPr/>
        <p:nvPr/>
      </p:nvGrpSpPr>
      <p:grpSpPr>
        <a:xfrm>
          <a:off x="0" y="0"/>
          <a:ext cx="0" cy="0"/>
          <a:chOff x="0" y="0"/>
          <a:chExt cx="0" cy="0"/>
        </a:xfrm>
      </p:grpSpPr>
      <p:sp>
        <p:nvSpPr>
          <p:cNvPr id="944" name="Google Shape;944;g2ef9209b0a3_0_140"/>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rgbClr val="741B47"/>
                </a:solidFill>
                <a:latin typeface="Arial"/>
                <a:ea typeface="Arial"/>
                <a:cs typeface="Arial"/>
                <a:sym typeface="Arial"/>
              </a:rPr>
              <a:t>   </a:t>
            </a:r>
            <a:endParaRPr b="0" i="0" sz="1800" u="none" cap="none" strike="noStrike">
              <a:solidFill>
                <a:srgbClr val="741B47"/>
              </a:solidFill>
              <a:latin typeface="Arial"/>
              <a:ea typeface="Arial"/>
              <a:cs typeface="Arial"/>
              <a:sym typeface="Arial"/>
            </a:endParaRPr>
          </a:p>
        </p:txBody>
      </p:sp>
      <p:sp>
        <p:nvSpPr>
          <p:cNvPr id="945" name="Google Shape;945;g2ef9209b0a3_0_140"/>
          <p:cNvSpPr txBox="1"/>
          <p:nvPr>
            <p:ph type="ctrTitle"/>
          </p:nvPr>
        </p:nvSpPr>
        <p:spPr>
          <a:xfrm>
            <a:off x="1132975" y="514550"/>
            <a:ext cx="10129500" cy="87810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Clr>
                <a:schemeClr val="dk1"/>
              </a:buClr>
              <a:buSzPts val="6600"/>
              <a:buFont typeface="Arial"/>
              <a:buNone/>
            </a:pPr>
            <a:r>
              <a:rPr b="1" lang="en" sz="4800">
                <a:solidFill>
                  <a:srgbClr val="1C4587"/>
                </a:solidFill>
                <a:latin typeface="Exo"/>
                <a:ea typeface="Exo"/>
                <a:cs typeface="Exo"/>
                <a:sym typeface="Exo"/>
              </a:rPr>
              <a:t>RoleBinding-ClusterRoleBinding</a:t>
            </a:r>
            <a:endParaRPr b="1" sz="4800">
              <a:solidFill>
                <a:srgbClr val="1C4587"/>
              </a:solidFill>
              <a:latin typeface="Exo"/>
              <a:ea typeface="Exo"/>
              <a:cs typeface="Exo"/>
              <a:sym typeface="Exo"/>
            </a:endParaRPr>
          </a:p>
        </p:txBody>
      </p:sp>
      <p:sp>
        <p:nvSpPr>
          <p:cNvPr id="946" name="Google Shape;946;g2ef9209b0a3_0_140"/>
          <p:cNvSpPr/>
          <p:nvPr/>
        </p:nvSpPr>
        <p:spPr>
          <a:xfrm rot="5400000">
            <a:off x="759867" y="346833"/>
            <a:ext cx="146400" cy="7041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947" name="Google Shape;947;g2ef9209b0a3_0_140"/>
          <p:cNvSpPr/>
          <p:nvPr/>
        </p:nvSpPr>
        <p:spPr>
          <a:xfrm>
            <a:off x="371475" y="620656"/>
            <a:ext cx="993000" cy="151200"/>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948" name="Google Shape;948;g2ef9209b0a3_0_140"/>
          <p:cNvSpPr/>
          <p:nvPr/>
        </p:nvSpPr>
        <p:spPr>
          <a:xfrm>
            <a:off x="-207925" y="0"/>
            <a:ext cx="410400" cy="6858000"/>
          </a:xfrm>
          <a:prstGeom prst="rect">
            <a:avLst/>
          </a:prstGeom>
          <a:solidFill>
            <a:srgbClr val="24E4B6"/>
          </a:solidFill>
          <a:ln cap="flat" cmpd="sng" w="12700">
            <a:solidFill>
              <a:schemeClr val="lt1"/>
            </a:solidFill>
            <a:prstDash val="solid"/>
            <a:miter lim="800000"/>
            <a:headEnd len="sm" w="sm" type="none"/>
            <a:tailEnd len="sm" w="sm" type="none"/>
          </a:ln>
          <a:effectLst>
            <a:outerShdw blurRad="57150" rotWithShape="0" algn="bl" dir="5400000" dist="19050">
              <a:srgbClr val="00FF00">
                <a:alpha val="4863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949" name="Google Shape;949;g2ef9209b0a3_0_140"/>
          <p:cNvPicPr preferRelativeResize="0"/>
          <p:nvPr/>
        </p:nvPicPr>
        <p:blipFill rotWithShape="1">
          <a:blip r:embed="rId3">
            <a:alphaModFix/>
          </a:blip>
          <a:srcRect b="0" l="0" r="18180" t="9090"/>
          <a:stretch/>
        </p:blipFill>
        <p:spPr>
          <a:xfrm>
            <a:off x="10728250" y="62975"/>
            <a:ext cx="1311350" cy="1233700"/>
          </a:xfrm>
          <a:prstGeom prst="rect">
            <a:avLst/>
          </a:prstGeom>
          <a:noFill/>
          <a:ln>
            <a:noFill/>
          </a:ln>
        </p:spPr>
      </p:pic>
      <p:pic>
        <p:nvPicPr>
          <p:cNvPr id="950" name="Google Shape;950;g2ef9209b0a3_0_140"/>
          <p:cNvPicPr preferRelativeResize="0"/>
          <p:nvPr/>
        </p:nvPicPr>
        <p:blipFill>
          <a:blip r:embed="rId4">
            <a:alphaModFix/>
          </a:blip>
          <a:stretch>
            <a:fillRect/>
          </a:stretch>
        </p:blipFill>
        <p:spPr>
          <a:xfrm>
            <a:off x="2491450" y="1776950"/>
            <a:ext cx="7607450" cy="4821000"/>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54" name="Shape 954"/>
        <p:cNvGrpSpPr/>
        <p:nvPr/>
      </p:nvGrpSpPr>
      <p:grpSpPr>
        <a:xfrm>
          <a:off x="0" y="0"/>
          <a:ext cx="0" cy="0"/>
          <a:chOff x="0" y="0"/>
          <a:chExt cx="0" cy="0"/>
        </a:xfrm>
      </p:grpSpPr>
      <p:sp>
        <p:nvSpPr>
          <p:cNvPr id="955" name="Google Shape;955;g2ef9209b0a3_0_55"/>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rgbClr val="741B47"/>
                </a:solidFill>
                <a:latin typeface="Arial"/>
                <a:ea typeface="Arial"/>
                <a:cs typeface="Arial"/>
                <a:sym typeface="Arial"/>
              </a:rPr>
              <a:t>   </a:t>
            </a:r>
            <a:endParaRPr b="0" i="0" sz="1800" u="none" cap="none" strike="noStrike">
              <a:solidFill>
                <a:srgbClr val="741B47"/>
              </a:solidFill>
              <a:latin typeface="Arial"/>
              <a:ea typeface="Arial"/>
              <a:cs typeface="Arial"/>
              <a:sym typeface="Arial"/>
            </a:endParaRPr>
          </a:p>
        </p:txBody>
      </p:sp>
      <p:sp>
        <p:nvSpPr>
          <p:cNvPr id="956" name="Google Shape;956;g2ef9209b0a3_0_55"/>
          <p:cNvSpPr txBox="1"/>
          <p:nvPr>
            <p:ph type="ctrTitle"/>
          </p:nvPr>
        </p:nvSpPr>
        <p:spPr>
          <a:xfrm>
            <a:off x="1132975" y="514550"/>
            <a:ext cx="10129500" cy="87810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Clr>
                <a:schemeClr val="dk1"/>
              </a:buClr>
              <a:buSzPts val="6600"/>
              <a:buFont typeface="Arial"/>
              <a:buNone/>
            </a:pPr>
            <a:r>
              <a:rPr b="1" lang="en" sz="4800">
                <a:solidFill>
                  <a:srgbClr val="1C4587"/>
                </a:solidFill>
                <a:latin typeface="Exo"/>
                <a:ea typeface="Exo"/>
                <a:cs typeface="Exo"/>
                <a:sym typeface="Exo"/>
              </a:rPr>
              <a:t>Resource Request and Limit</a:t>
            </a:r>
            <a:endParaRPr b="1" sz="4800">
              <a:solidFill>
                <a:srgbClr val="1C4587"/>
              </a:solidFill>
              <a:latin typeface="Exo"/>
              <a:ea typeface="Exo"/>
              <a:cs typeface="Exo"/>
              <a:sym typeface="Exo"/>
            </a:endParaRPr>
          </a:p>
        </p:txBody>
      </p:sp>
      <p:sp>
        <p:nvSpPr>
          <p:cNvPr id="957" name="Google Shape;957;g2ef9209b0a3_0_55"/>
          <p:cNvSpPr/>
          <p:nvPr/>
        </p:nvSpPr>
        <p:spPr>
          <a:xfrm rot="5400000">
            <a:off x="759867" y="346833"/>
            <a:ext cx="146400" cy="7041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958" name="Google Shape;958;g2ef9209b0a3_0_55"/>
          <p:cNvSpPr/>
          <p:nvPr/>
        </p:nvSpPr>
        <p:spPr>
          <a:xfrm>
            <a:off x="371475" y="620656"/>
            <a:ext cx="993000" cy="151200"/>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959" name="Google Shape;959;g2ef9209b0a3_0_55"/>
          <p:cNvSpPr/>
          <p:nvPr/>
        </p:nvSpPr>
        <p:spPr>
          <a:xfrm>
            <a:off x="-207925" y="0"/>
            <a:ext cx="410400" cy="6858000"/>
          </a:xfrm>
          <a:prstGeom prst="rect">
            <a:avLst/>
          </a:prstGeom>
          <a:solidFill>
            <a:srgbClr val="24E4B6"/>
          </a:solidFill>
          <a:ln cap="flat" cmpd="sng" w="12700">
            <a:solidFill>
              <a:schemeClr val="lt1"/>
            </a:solidFill>
            <a:prstDash val="solid"/>
            <a:miter lim="800000"/>
            <a:headEnd len="sm" w="sm" type="none"/>
            <a:tailEnd len="sm" w="sm" type="none"/>
          </a:ln>
          <a:effectLst>
            <a:outerShdw blurRad="57150" rotWithShape="0" algn="bl" dir="5400000" dist="19050">
              <a:srgbClr val="00FF00">
                <a:alpha val="4863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960" name="Google Shape;960;g2ef9209b0a3_0_55"/>
          <p:cNvPicPr preferRelativeResize="0"/>
          <p:nvPr/>
        </p:nvPicPr>
        <p:blipFill rotWithShape="1">
          <a:blip r:embed="rId3">
            <a:alphaModFix/>
          </a:blip>
          <a:srcRect b="0" l="0" r="18180" t="9090"/>
          <a:stretch/>
        </p:blipFill>
        <p:spPr>
          <a:xfrm>
            <a:off x="10728250" y="62975"/>
            <a:ext cx="1311350" cy="1233700"/>
          </a:xfrm>
          <a:prstGeom prst="rect">
            <a:avLst/>
          </a:prstGeom>
          <a:noFill/>
          <a:ln>
            <a:noFill/>
          </a:ln>
        </p:spPr>
      </p:pic>
      <p:sp>
        <p:nvSpPr>
          <p:cNvPr id="961" name="Google Shape;961;g2ef9209b0a3_0_55"/>
          <p:cNvSpPr txBox="1"/>
          <p:nvPr/>
        </p:nvSpPr>
        <p:spPr>
          <a:xfrm>
            <a:off x="942775" y="1530847"/>
            <a:ext cx="10852200" cy="3940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en" sz="2000">
                <a:solidFill>
                  <a:srgbClr val="4A1E1E"/>
                </a:solidFill>
              </a:rPr>
              <a:t>Kubernetes defines requests as a guaranteed minimum amount of a resource to be used by a container.</a:t>
            </a:r>
            <a:endParaRPr sz="2000">
              <a:solidFill>
                <a:srgbClr val="4A1E1E"/>
              </a:solidFill>
            </a:endParaRPr>
          </a:p>
          <a:p>
            <a:pPr indent="0" lvl="0" marL="0" rtl="0" algn="l">
              <a:lnSpc>
                <a:spcPct val="115000"/>
              </a:lnSpc>
              <a:spcBef>
                <a:spcPts val="1200"/>
              </a:spcBef>
              <a:spcAft>
                <a:spcPts val="0"/>
              </a:spcAft>
              <a:buClr>
                <a:schemeClr val="dk1"/>
              </a:buClr>
              <a:buSzPts val="1100"/>
              <a:buFont typeface="Arial"/>
              <a:buNone/>
            </a:pPr>
            <a:r>
              <a:rPr lang="en" sz="2000">
                <a:solidFill>
                  <a:srgbClr val="4A1E1E"/>
                </a:solidFill>
              </a:rPr>
              <a:t>Basically, it will set the minimum amount of the resource for the container to consume.</a:t>
            </a:r>
            <a:endParaRPr sz="2000">
              <a:solidFill>
                <a:srgbClr val="4A1E1E"/>
              </a:solidFill>
            </a:endParaRPr>
          </a:p>
          <a:p>
            <a:pPr indent="0" lvl="0" marL="0" rtl="0" algn="l">
              <a:lnSpc>
                <a:spcPct val="115000"/>
              </a:lnSpc>
              <a:spcBef>
                <a:spcPts val="1200"/>
              </a:spcBef>
              <a:spcAft>
                <a:spcPts val="0"/>
              </a:spcAft>
              <a:buClr>
                <a:schemeClr val="dk1"/>
              </a:buClr>
              <a:buSzPts val="1100"/>
              <a:buFont typeface="Arial"/>
              <a:buNone/>
            </a:pPr>
            <a:r>
              <a:rPr lang="en" sz="2000">
                <a:solidFill>
                  <a:srgbClr val="4A1E1E"/>
                </a:solidFill>
              </a:rPr>
              <a:t>When a Pod is scheduled, kube-scheduler will check the Kubernetes requests in order to allocate it to a particular Node that can satisfy at least that amount for all containers in the Pod. If the requested amount is higher than the available resource, the Pod will not be scheduled and remain in Pending status.</a:t>
            </a:r>
            <a:endParaRPr sz="1100">
              <a:solidFill>
                <a:srgbClr val="1E1E22"/>
              </a:solidFill>
            </a:endParaRPr>
          </a:p>
          <a:p>
            <a:pPr indent="0" lvl="0" marL="0" rtl="0" algn="l">
              <a:lnSpc>
                <a:spcPct val="115000"/>
              </a:lnSpc>
              <a:spcBef>
                <a:spcPts val="1200"/>
              </a:spcBef>
              <a:spcAft>
                <a:spcPts val="0"/>
              </a:spcAft>
              <a:buClr>
                <a:schemeClr val="dk1"/>
              </a:buClr>
              <a:buSzPts val="1100"/>
              <a:buFont typeface="Arial"/>
              <a:buNone/>
            </a:pPr>
            <a:r>
              <a:t/>
            </a:r>
            <a:endParaRPr sz="2000">
              <a:solidFill>
                <a:srgbClr val="4A1E1E"/>
              </a:solidFill>
            </a:endParaRPr>
          </a:p>
          <a:p>
            <a:pPr indent="0" lvl="0" marL="0" rtl="0" algn="l">
              <a:lnSpc>
                <a:spcPct val="115000"/>
              </a:lnSpc>
              <a:spcBef>
                <a:spcPts val="1200"/>
              </a:spcBef>
              <a:spcAft>
                <a:spcPts val="1200"/>
              </a:spcAft>
              <a:buClr>
                <a:schemeClr val="dk1"/>
              </a:buClr>
              <a:buSzPts val="1100"/>
              <a:buFont typeface="Arial"/>
              <a:buNone/>
            </a:pPr>
            <a:r>
              <a:t/>
            </a:r>
            <a:endParaRPr sz="2000">
              <a:solidFill>
                <a:srgbClr val="4A1E1E"/>
              </a:solidFill>
            </a:endParaRPr>
          </a:p>
        </p:txBody>
      </p:sp>
      <p:pic>
        <p:nvPicPr>
          <p:cNvPr id="962" name="Google Shape;962;g2ef9209b0a3_0_55"/>
          <p:cNvPicPr preferRelativeResize="0"/>
          <p:nvPr/>
        </p:nvPicPr>
        <p:blipFill>
          <a:blip r:embed="rId4">
            <a:alphaModFix/>
          </a:blip>
          <a:stretch>
            <a:fillRect/>
          </a:stretch>
        </p:blipFill>
        <p:spPr>
          <a:xfrm>
            <a:off x="3385600" y="4506725"/>
            <a:ext cx="6356424" cy="2182475"/>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66" name="Shape 966"/>
        <p:cNvGrpSpPr/>
        <p:nvPr/>
      </p:nvGrpSpPr>
      <p:grpSpPr>
        <a:xfrm>
          <a:off x="0" y="0"/>
          <a:ext cx="0" cy="0"/>
          <a:chOff x="0" y="0"/>
          <a:chExt cx="0" cy="0"/>
        </a:xfrm>
      </p:grpSpPr>
      <p:sp>
        <p:nvSpPr>
          <p:cNvPr id="967" name="Google Shape;967;g2ef9209b0a3_0_67"/>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rgbClr val="741B47"/>
                </a:solidFill>
                <a:latin typeface="Arial"/>
                <a:ea typeface="Arial"/>
                <a:cs typeface="Arial"/>
                <a:sym typeface="Arial"/>
              </a:rPr>
              <a:t>   </a:t>
            </a:r>
            <a:endParaRPr b="0" i="0" sz="1800" u="none" cap="none" strike="noStrike">
              <a:solidFill>
                <a:srgbClr val="741B47"/>
              </a:solidFill>
              <a:latin typeface="Arial"/>
              <a:ea typeface="Arial"/>
              <a:cs typeface="Arial"/>
              <a:sym typeface="Arial"/>
            </a:endParaRPr>
          </a:p>
        </p:txBody>
      </p:sp>
      <p:sp>
        <p:nvSpPr>
          <p:cNvPr id="968" name="Google Shape;968;g2ef9209b0a3_0_67"/>
          <p:cNvSpPr txBox="1"/>
          <p:nvPr>
            <p:ph type="ctrTitle"/>
          </p:nvPr>
        </p:nvSpPr>
        <p:spPr>
          <a:xfrm>
            <a:off x="1132975" y="514550"/>
            <a:ext cx="10129500" cy="87810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Clr>
                <a:schemeClr val="dk1"/>
              </a:buClr>
              <a:buSzPts val="6600"/>
              <a:buFont typeface="Arial"/>
              <a:buNone/>
            </a:pPr>
            <a:r>
              <a:rPr b="1" lang="en" sz="4800">
                <a:solidFill>
                  <a:srgbClr val="1C4587"/>
                </a:solidFill>
                <a:latin typeface="Exo"/>
                <a:ea typeface="Exo"/>
                <a:cs typeface="Exo"/>
                <a:sym typeface="Exo"/>
              </a:rPr>
              <a:t>Resource Request and Limit</a:t>
            </a:r>
            <a:endParaRPr b="1" sz="4800">
              <a:solidFill>
                <a:srgbClr val="1C4587"/>
              </a:solidFill>
              <a:latin typeface="Exo"/>
              <a:ea typeface="Exo"/>
              <a:cs typeface="Exo"/>
              <a:sym typeface="Exo"/>
            </a:endParaRPr>
          </a:p>
        </p:txBody>
      </p:sp>
      <p:sp>
        <p:nvSpPr>
          <p:cNvPr id="969" name="Google Shape;969;g2ef9209b0a3_0_67"/>
          <p:cNvSpPr/>
          <p:nvPr/>
        </p:nvSpPr>
        <p:spPr>
          <a:xfrm rot="5400000">
            <a:off x="759867" y="346833"/>
            <a:ext cx="146400" cy="7041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970" name="Google Shape;970;g2ef9209b0a3_0_67"/>
          <p:cNvSpPr/>
          <p:nvPr/>
        </p:nvSpPr>
        <p:spPr>
          <a:xfrm>
            <a:off x="371475" y="620656"/>
            <a:ext cx="993000" cy="151200"/>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971" name="Google Shape;971;g2ef9209b0a3_0_67"/>
          <p:cNvSpPr/>
          <p:nvPr/>
        </p:nvSpPr>
        <p:spPr>
          <a:xfrm>
            <a:off x="-207925" y="0"/>
            <a:ext cx="410400" cy="6858000"/>
          </a:xfrm>
          <a:prstGeom prst="rect">
            <a:avLst/>
          </a:prstGeom>
          <a:solidFill>
            <a:srgbClr val="24E4B6"/>
          </a:solidFill>
          <a:ln cap="flat" cmpd="sng" w="12700">
            <a:solidFill>
              <a:schemeClr val="lt1"/>
            </a:solidFill>
            <a:prstDash val="solid"/>
            <a:miter lim="800000"/>
            <a:headEnd len="sm" w="sm" type="none"/>
            <a:tailEnd len="sm" w="sm" type="none"/>
          </a:ln>
          <a:effectLst>
            <a:outerShdw blurRad="57150" rotWithShape="0" algn="bl" dir="5400000" dist="19050">
              <a:srgbClr val="00FF00">
                <a:alpha val="4863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972" name="Google Shape;972;g2ef9209b0a3_0_67"/>
          <p:cNvPicPr preferRelativeResize="0"/>
          <p:nvPr/>
        </p:nvPicPr>
        <p:blipFill rotWithShape="1">
          <a:blip r:embed="rId3">
            <a:alphaModFix/>
          </a:blip>
          <a:srcRect b="0" l="0" r="18180" t="9090"/>
          <a:stretch/>
        </p:blipFill>
        <p:spPr>
          <a:xfrm>
            <a:off x="10728250" y="62975"/>
            <a:ext cx="1311350" cy="1233700"/>
          </a:xfrm>
          <a:prstGeom prst="rect">
            <a:avLst/>
          </a:prstGeom>
          <a:noFill/>
          <a:ln>
            <a:noFill/>
          </a:ln>
        </p:spPr>
      </p:pic>
      <p:sp>
        <p:nvSpPr>
          <p:cNvPr id="973" name="Google Shape;973;g2ef9209b0a3_0_67"/>
          <p:cNvSpPr txBox="1"/>
          <p:nvPr/>
        </p:nvSpPr>
        <p:spPr>
          <a:xfrm>
            <a:off x="952425" y="1392647"/>
            <a:ext cx="10852200" cy="4950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en" sz="2000">
                <a:solidFill>
                  <a:srgbClr val="4A1E1E"/>
                </a:solidFill>
              </a:rPr>
              <a:t>Kubernetes defines limits as a maximum amount of a resource to be used by a container.</a:t>
            </a:r>
            <a:endParaRPr sz="2000">
              <a:solidFill>
                <a:srgbClr val="4A1E1E"/>
              </a:solidFill>
            </a:endParaRPr>
          </a:p>
          <a:p>
            <a:pPr indent="0" lvl="0" marL="0" rtl="0" algn="l">
              <a:lnSpc>
                <a:spcPct val="115000"/>
              </a:lnSpc>
              <a:spcBef>
                <a:spcPts val="1200"/>
              </a:spcBef>
              <a:spcAft>
                <a:spcPts val="0"/>
              </a:spcAft>
              <a:buClr>
                <a:schemeClr val="dk1"/>
              </a:buClr>
              <a:buSzPts val="1100"/>
              <a:buFont typeface="Arial"/>
              <a:buNone/>
            </a:pPr>
            <a:r>
              <a:rPr lang="en" sz="2000">
                <a:solidFill>
                  <a:srgbClr val="4A1E1E"/>
                </a:solidFill>
              </a:rPr>
              <a:t>This means that the container can never consume more than the memory amount or CPU amount indicated</a:t>
            </a:r>
            <a:r>
              <a:rPr lang="en" sz="1100">
                <a:solidFill>
                  <a:srgbClr val="1E1E22"/>
                </a:solidFill>
              </a:rPr>
              <a:t>.</a:t>
            </a:r>
            <a:endParaRPr sz="1100">
              <a:solidFill>
                <a:srgbClr val="1E1E22"/>
              </a:solidFill>
            </a:endParaRPr>
          </a:p>
          <a:p>
            <a:pPr indent="0" lvl="0" marL="0" rtl="0" algn="l">
              <a:lnSpc>
                <a:spcPct val="115000"/>
              </a:lnSpc>
              <a:spcBef>
                <a:spcPts val="1200"/>
              </a:spcBef>
              <a:spcAft>
                <a:spcPts val="0"/>
              </a:spcAft>
              <a:buNone/>
            </a:pPr>
            <a:r>
              <a:rPr lang="en" sz="2000">
                <a:solidFill>
                  <a:srgbClr val="4A1E1E"/>
                </a:solidFill>
              </a:rPr>
              <a:t>When allocating Pods to a Node. If no requests are set, by default, Kubernetes will assign requests = limits.</a:t>
            </a:r>
            <a:endParaRPr sz="2000">
              <a:solidFill>
                <a:srgbClr val="4A1E1E"/>
              </a:solidFill>
            </a:endParaRPr>
          </a:p>
          <a:p>
            <a:pPr indent="0" lvl="0" marL="0" rtl="0" algn="l">
              <a:lnSpc>
                <a:spcPct val="115000"/>
              </a:lnSpc>
              <a:spcBef>
                <a:spcPts val="1200"/>
              </a:spcBef>
              <a:spcAft>
                <a:spcPts val="0"/>
              </a:spcAft>
              <a:buNone/>
            </a:pPr>
            <a:r>
              <a:rPr lang="en" sz="2000">
                <a:solidFill>
                  <a:srgbClr val="4A1E1E"/>
                </a:solidFill>
              </a:rPr>
              <a:t>At runtime, Kubernetes will check that the containers in the Pod are not consuming a higher amount of resources than indicated in the limit.</a:t>
            </a:r>
            <a:endParaRPr sz="1150">
              <a:solidFill>
                <a:srgbClr val="1E1E22"/>
              </a:solidFill>
            </a:endParaRPr>
          </a:p>
          <a:p>
            <a:pPr indent="0" lvl="0" marL="0" rtl="0" algn="l">
              <a:lnSpc>
                <a:spcPct val="115000"/>
              </a:lnSpc>
              <a:spcBef>
                <a:spcPts val="1200"/>
              </a:spcBef>
              <a:spcAft>
                <a:spcPts val="0"/>
              </a:spcAft>
              <a:buClr>
                <a:schemeClr val="dk1"/>
              </a:buClr>
              <a:buSzPts val="1100"/>
              <a:buFont typeface="Arial"/>
              <a:buNone/>
            </a:pPr>
            <a:r>
              <a:t/>
            </a:r>
            <a:endParaRPr sz="1100">
              <a:solidFill>
                <a:srgbClr val="1E1E22"/>
              </a:solidFill>
            </a:endParaRPr>
          </a:p>
          <a:p>
            <a:pPr indent="0" lvl="0" marL="0" rtl="0" algn="l">
              <a:lnSpc>
                <a:spcPct val="115000"/>
              </a:lnSpc>
              <a:spcBef>
                <a:spcPts val="1200"/>
              </a:spcBef>
              <a:spcAft>
                <a:spcPts val="0"/>
              </a:spcAft>
              <a:buClr>
                <a:schemeClr val="dk1"/>
              </a:buClr>
              <a:buSzPts val="1100"/>
              <a:buFont typeface="Arial"/>
              <a:buNone/>
            </a:pPr>
            <a:r>
              <a:t/>
            </a:r>
            <a:endParaRPr sz="2000">
              <a:solidFill>
                <a:srgbClr val="4A1E1E"/>
              </a:solidFill>
            </a:endParaRPr>
          </a:p>
          <a:p>
            <a:pPr indent="0" lvl="0" marL="0" rtl="0" algn="l">
              <a:lnSpc>
                <a:spcPct val="115000"/>
              </a:lnSpc>
              <a:spcBef>
                <a:spcPts val="1200"/>
              </a:spcBef>
              <a:spcAft>
                <a:spcPts val="0"/>
              </a:spcAft>
              <a:buClr>
                <a:schemeClr val="dk1"/>
              </a:buClr>
              <a:buSzPts val="1100"/>
              <a:buFont typeface="Arial"/>
              <a:buNone/>
            </a:pPr>
            <a:r>
              <a:t/>
            </a:r>
            <a:endParaRPr sz="2000">
              <a:solidFill>
                <a:srgbClr val="4A1E1E"/>
              </a:solidFill>
            </a:endParaRPr>
          </a:p>
          <a:p>
            <a:pPr indent="0" lvl="0" marL="0" rtl="0" algn="l">
              <a:lnSpc>
                <a:spcPct val="115000"/>
              </a:lnSpc>
              <a:spcBef>
                <a:spcPts val="1200"/>
              </a:spcBef>
              <a:spcAft>
                <a:spcPts val="1200"/>
              </a:spcAft>
              <a:buClr>
                <a:schemeClr val="dk1"/>
              </a:buClr>
              <a:buSzPts val="1100"/>
              <a:buFont typeface="Arial"/>
              <a:buNone/>
            </a:pPr>
            <a:r>
              <a:t/>
            </a:r>
            <a:endParaRPr sz="2000">
              <a:solidFill>
                <a:srgbClr val="4A1E1E"/>
              </a:solidFill>
            </a:endParaRPr>
          </a:p>
        </p:txBody>
      </p:sp>
      <p:pic>
        <p:nvPicPr>
          <p:cNvPr id="974" name="Google Shape;974;g2ef9209b0a3_0_67"/>
          <p:cNvPicPr preferRelativeResize="0"/>
          <p:nvPr/>
        </p:nvPicPr>
        <p:blipFill>
          <a:blip r:embed="rId4">
            <a:alphaModFix/>
          </a:blip>
          <a:stretch>
            <a:fillRect/>
          </a:stretch>
        </p:blipFill>
        <p:spPr>
          <a:xfrm>
            <a:off x="3723200" y="4348800"/>
            <a:ext cx="6346799" cy="2509200"/>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78" name="Shape 978"/>
        <p:cNvGrpSpPr/>
        <p:nvPr/>
      </p:nvGrpSpPr>
      <p:grpSpPr>
        <a:xfrm>
          <a:off x="0" y="0"/>
          <a:ext cx="0" cy="0"/>
          <a:chOff x="0" y="0"/>
          <a:chExt cx="0" cy="0"/>
        </a:xfrm>
      </p:grpSpPr>
      <p:sp>
        <p:nvSpPr>
          <p:cNvPr id="979" name="Google Shape;979;g2ef9209b0a3_0_81"/>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rgbClr val="741B47"/>
                </a:solidFill>
                <a:latin typeface="Arial"/>
                <a:ea typeface="Arial"/>
                <a:cs typeface="Arial"/>
                <a:sym typeface="Arial"/>
              </a:rPr>
              <a:t>   </a:t>
            </a:r>
            <a:endParaRPr b="0" i="0" sz="1800" u="none" cap="none" strike="noStrike">
              <a:solidFill>
                <a:srgbClr val="741B47"/>
              </a:solidFill>
              <a:latin typeface="Arial"/>
              <a:ea typeface="Arial"/>
              <a:cs typeface="Arial"/>
              <a:sym typeface="Arial"/>
            </a:endParaRPr>
          </a:p>
        </p:txBody>
      </p:sp>
      <p:sp>
        <p:nvSpPr>
          <p:cNvPr id="980" name="Google Shape;980;g2ef9209b0a3_0_81"/>
          <p:cNvSpPr txBox="1"/>
          <p:nvPr>
            <p:ph type="ctrTitle"/>
          </p:nvPr>
        </p:nvSpPr>
        <p:spPr>
          <a:xfrm>
            <a:off x="1132975" y="514550"/>
            <a:ext cx="10129500" cy="87810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Clr>
                <a:schemeClr val="dk1"/>
              </a:buClr>
              <a:buSzPts val="6600"/>
              <a:buFont typeface="Arial"/>
              <a:buNone/>
            </a:pPr>
            <a:r>
              <a:rPr b="1" lang="en" sz="4800">
                <a:solidFill>
                  <a:srgbClr val="1C4587"/>
                </a:solidFill>
                <a:latin typeface="Exo"/>
                <a:ea typeface="Exo"/>
                <a:cs typeface="Exo"/>
                <a:sym typeface="Exo"/>
              </a:rPr>
              <a:t>Resource Request and Limit</a:t>
            </a:r>
            <a:endParaRPr b="1" sz="4800">
              <a:solidFill>
                <a:srgbClr val="1C4587"/>
              </a:solidFill>
              <a:latin typeface="Exo"/>
              <a:ea typeface="Exo"/>
              <a:cs typeface="Exo"/>
              <a:sym typeface="Exo"/>
            </a:endParaRPr>
          </a:p>
        </p:txBody>
      </p:sp>
      <p:sp>
        <p:nvSpPr>
          <p:cNvPr id="981" name="Google Shape;981;g2ef9209b0a3_0_81"/>
          <p:cNvSpPr/>
          <p:nvPr/>
        </p:nvSpPr>
        <p:spPr>
          <a:xfrm rot="5400000">
            <a:off x="759867" y="346833"/>
            <a:ext cx="146400" cy="7041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982" name="Google Shape;982;g2ef9209b0a3_0_81"/>
          <p:cNvSpPr/>
          <p:nvPr/>
        </p:nvSpPr>
        <p:spPr>
          <a:xfrm>
            <a:off x="371475" y="620656"/>
            <a:ext cx="993000" cy="151200"/>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983" name="Google Shape;983;g2ef9209b0a3_0_81"/>
          <p:cNvSpPr/>
          <p:nvPr/>
        </p:nvSpPr>
        <p:spPr>
          <a:xfrm>
            <a:off x="-207925" y="0"/>
            <a:ext cx="410400" cy="6858000"/>
          </a:xfrm>
          <a:prstGeom prst="rect">
            <a:avLst/>
          </a:prstGeom>
          <a:solidFill>
            <a:srgbClr val="24E4B6"/>
          </a:solidFill>
          <a:ln cap="flat" cmpd="sng" w="12700">
            <a:solidFill>
              <a:schemeClr val="lt1"/>
            </a:solidFill>
            <a:prstDash val="solid"/>
            <a:miter lim="800000"/>
            <a:headEnd len="sm" w="sm" type="none"/>
            <a:tailEnd len="sm" w="sm" type="none"/>
          </a:ln>
          <a:effectLst>
            <a:outerShdw blurRad="57150" rotWithShape="0" algn="bl" dir="5400000" dist="19050">
              <a:srgbClr val="00FF00">
                <a:alpha val="4863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984" name="Google Shape;984;g2ef9209b0a3_0_81"/>
          <p:cNvPicPr preferRelativeResize="0"/>
          <p:nvPr/>
        </p:nvPicPr>
        <p:blipFill rotWithShape="1">
          <a:blip r:embed="rId3">
            <a:alphaModFix/>
          </a:blip>
          <a:srcRect b="0" l="0" r="18180" t="9090"/>
          <a:stretch/>
        </p:blipFill>
        <p:spPr>
          <a:xfrm>
            <a:off x="10728250" y="62975"/>
            <a:ext cx="1311350" cy="1233700"/>
          </a:xfrm>
          <a:prstGeom prst="rect">
            <a:avLst/>
          </a:prstGeom>
          <a:noFill/>
          <a:ln>
            <a:noFill/>
          </a:ln>
        </p:spPr>
      </p:pic>
      <p:pic>
        <p:nvPicPr>
          <p:cNvPr id="985" name="Google Shape;985;g2ef9209b0a3_0_81"/>
          <p:cNvPicPr preferRelativeResize="0"/>
          <p:nvPr/>
        </p:nvPicPr>
        <p:blipFill>
          <a:blip r:embed="rId4">
            <a:alphaModFix/>
          </a:blip>
          <a:stretch>
            <a:fillRect/>
          </a:stretch>
        </p:blipFill>
        <p:spPr>
          <a:xfrm>
            <a:off x="2073400" y="1698663"/>
            <a:ext cx="8248650" cy="4733925"/>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89" name="Shape 989"/>
        <p:cNvGrpSpPr/>
        <p:nvPr/>
      </p:nvGrpSpPr>
      <p:grpSpPr>
        <a:xfrm>
          <a:off x="0" y="0"/>
          <a:ext cx="0" cy="0"/>
          <a:chOff x="0" y="0"/>
          <a:chExt cx="0" cy="0"/>
        </a:xfrm>
      </p:grpSpPr>
      <p:sp>
        <p:nvSpPr>
          <p:cNvPr id="990" name="Google Shape;990;g2ef9209b0a3_0_93"/>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rgbClr val="741B47"/>
                </a:solidFill>
                <a:latin typeface="Arial"/>
                <a:ea typeface="Arial"/>
                <a:cs typeface="Arial"/>
                <a:sym typeface="Arial"/>
              </a:rPr>
              <a:t>   </a:t>
            </a:r>
            <a:endParaRPr b="0" i="0" sz="1800" u="none" cap="none" strike="noStrike">
              <a:solidFill>
                <a:srgbClr val="741B47"/>
              </a:solidFill>
              <a:latin typeface="Arial"/>
              <a:ea typeface="Arial"/>
              <a:cs typeface="Arial"/>
              <a:sym typeface="Arial"/>
            </a:endParaRPr>
          </a:p>
        </p:txBody>
      </p:sp>
      <p:sp>
        <p:nvSpPr>
          <p:cNvPr id="991" name="Google Shape;991;g2ef9209b0a3_0_93"/>
          <p:cNvSpPr txBox="1"/>
          <p:nvPr>
            <p:ph type="ctrTitle"/>
          </p:nvPr>
        </p:nvSpPr>
        <p:spPr>
          <a:xfrm>
            <a:off x="1132975" y="514550"/>
            <a:ext cx="10129500" cy="87810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Clr>
                <a:schemeClr val="dk1"/>
              </a:buClr>
              <a:buSzPts val="6600"/>
              <a:buFont typeface="Arial"/>
              <a:buNone/>
            </a:pPr>
            <a:r>
              <a:rPr b="1" lang="en" sz="4800">
                <a:solidFill>
                  <a:srgbClr val="1C4587"/>
                </a:solidFill>
                <a:latin typeface="Exo"/>
                <a:ea typeface="Exo"/>
                <a:cs typeface="Exo"/>
                <a:sym typeface="Exo"/>
              </a:rPr>
              <a:t>Horizontal Pod Autoscaler(HPA)</a:t>
            </a:r>
            <a:endParaRPr b="1" sz="4800">
              <a:solidFill>
                <a:srgbClr val="1C4587"/>
              </a:solidFill>
              <a:latin typeface="Exo"/>
              <a:ea typeface="Exo"/>
              <a:cs typeface="Exo"/>
              <a:sym typeface="Exo"/>
            </a:endParaRPr>
          </a:p>
        </p:txBody>
      </p:sp>
      <p:sp>
        <p:nvSpPr>
          <p:cNvPr id="992" name="Google Shape;992;g2ef9209b0a3_0_93"/>
          <p:cNvSpPr/>
          <p:nvPr/>
        </p:nvSpPr>
        <p:spPr>
          <a:xfrm rot="5400000">
            <a:off x="759867" y="346833"/>
            <a:ext cx="146400" cy="7041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993" name="Google Shape;993;g2ef9209b0a3_0_93"/>
          <p:cNvSpPr/>
          <p:nvPr/>
        </p:nvSpPr>
        <p:spPr>
          <a:xfrm>
            <a:off x="371475" y="620656"/>
            <a:ext cx="993000" cy="151200"/>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994" name="Google Shape;994;g2ef9209b0a3_0_93"/>
          <p:cNvSpPr/>
          <p:nvPr/>
        </p:nvSpPr>
        <p:spPr>
          <a:xfrm>
            <a:off x="-207925" y="0"/>
            <a:ext cx="410400" cy="6858000"/>
          </a:xfrm>
          <a:prstGeom prst="rect">
            <a:avLst/>
          </a:prstGeom>
          <a:solidFill>
            <a:srgbClr val="24E4B6"/>
          </a:solidFill>
          <a:ln cap="flat" cmpd="sng" w="12700">
            <a:solidFill>
              <a:schemeClr val="lt1"/>
            </a:solidFill>
            <a:prstDash val="solid"/>
            <a:miter lim="800000"/>
            <a:headEnd len="sm" w="sm" type="none"/>
            <a:tailEnd len="sm" w="sm" type="none"/>
          </a:ln>
          <a:effectLst>
            <a:outerShdw blurRad="57150" rotWithShape="0" algn="bl" dir="5400000" dist="19050">
              <a:srgbClr val="00FF00">
                <a:alpha val="4863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995" name="Google Shape;995;g2ef9209b0a3_0_93"/>
          <p:cNvPicPr preferRelativeResize="0"/>
          <p:nvPr/>
        </p:nvPicPr>
        <p:blipFill rotWithShape="1">
          <a:blip r:embed="rId3">
            <a:alphaModFix/>
          </a:blip>
          <a:srcRect b="0" l="0" r="18180" t="9090"/>
          <a:stretch/>
        </p:blipFill>
        <p:spPr>
          <a:xfrm>
            <a:off x="10728250" y="62975"/>
            <a:ext cx="1311350" cy="1233700"/>
          </a:xfrm>
          <a:prstGeom prst="rect">
            <a:avLst/>
          </a:prstGeom>
          <a:noFill/>
          <a:ln>
            <a:noFill/>
          </a:ln>
        </p:spPr>
      </p:pic>
      <p:sp>
        <p:nvSpPr>
          <p:cNvPr id="996" name="Google Shape;996;g2ef9209b0a3_0_93"/>
          <p:cNvSpPr txBox="1"/>
          <p:nvPr/>
        </p:nvSpPr>
        <p:spPr>
          <a:xfrm>
            <a:off x="952425" y="1392647"/>
            <a:ext cx="10852200" cy="6218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2000">
                <a:solidFill>
                  <a:srgbClr val="4A1E1E"/>
                </a:solidFill>
              </a:rPr>
              <a:t>HPA is a form of autoscaling that increases or decreases the number of pods in a replication controller, deployment, replica set, or stateful set based on CPU utilization—the scaling is horizontal because it affects the number of instances rather than the resources allocated to a single container.</a:t>
            </a:r>
            <a:endParaRPr sz="2000">
              <a:solidFill>
                <a:srgbClr val="4A1E1E"/>
              </a:solidFill>
            </a:endParaRPr>
          </a:p>
          <a:p>
            <a:pPr indent="0" lvl="0" marL="0" rtl="0" algn="l">
              <a:lnSpc>
                <a:spcPct val="115000"/>
              </a:lnSpc>
              <a:spcBef>
                <a:spcPts val="1200"/>
              </a:spcBef>
              <a:spcAft>
                <a:spcPts val="0"/>
              </a:spcAft>
              <a:buNone/>
            </a:pPr>
            <a:r>
              <a:rPr lang="en" sz="2000">
                <a:solidFill>
                  <a:srgbClr val="4A1E1E"/>
                </a:solidFill>
              </a:rPr>
              <a:t>HPA can make scaling decisions based on custom or externally provided metrics and works automatically after initial configuration. All you need to do is define the MIN and MAX number of replicas.</a:t>
            </a:r>
            <a:endParaRPr sz="2000">
              <a:solidFill>
                <a:srgbClr val="4A1E1E"/>
              </a:solidFill>
            </a:endParaRPr>
          </a:p>
          <a:p>
            <a:pPr indent="0" lvl="0" marL="0" rtl="0" algn="l">
              <a:lnSpc>
                <a:spcPct val="115000"/>
              </a:lnSpc>
              <a:spcBef>
                <a:spcPts val="1200"/>
              </a:spcBef>
              <a:spcAft>
                <a:spcPts val="0"/>
              </a:spcAft>
              <a:buClr>
                <a:schemeClr val="dk1"/>
              </a:buClr>
              <a:buSzPts val="1100"/>
              <a:buFont typeface="Arial"/>
              <a:buNone/>
            </a:pPr>
            <a:r>
              <a:rPr lang="en" sz="2000">
                <a:solidFill>
                  <a:srgbClr val="4A1E1E"/>
                </a:solidFill>
              </a:rPr>
              <a:t>To check metrics, HPA depends on another Kubernetes resource known as the Metrics Server. The Metrics Server provides standard resource usage measurement data by capturing data from “kubernetes.summary_api” such as CPU and memory usage for nodes and pods. It can also provide access to custom metrics (that can be collected from an external source) like the number of active sessions on a load balancer indicating traffic volume.</a:t>
            </a:r>
            <a:endParaRPr sz="1100">
              <a:solidFill>
                <a:srgbClr val="1E1E22"/>
              </a:solidFill>
            </a:endParaRPr>
          </a:p>
          <a:p>
            <a:pPr indent="0" lvl="0" marL="0" rtl="0" algn="l">
              <a:lnSpc>
                <a:spcPct val="115000"/>
              </a:lnSpc>
              <a:spcBef>
                <a:spcPts val="1200"/>
              </a:spcBef>
              <a:spcAft>
                <a:spcPts val="0"/>
              </a:spcAft>
              <a:buClr>
                <a:schemeClr val="dk1"/>
              </a:buClr>
              <a:buSzPts val="1100"/>
              <a:buFont typeface="Arial"/>
              <a:buNone/>
            </a:pPr>
            <a:r>
              <a:t/>
            </a:r>
            <a:endParaRPr sz="2000">
              <a:solidFill>
                <a:srgbClr val="4A1E1E"/>
              </a:solidFill>
            </a:endParaRPr>
          </a:p>
          <a:p>
            <a:pPr indent="0" lvl="0" marL="0" rtl="0" algn="l">
              <a:lnSpc>
                <a:spcPct val="115000"/>
              </a:lnSpc>
              <a:spcBef>
                <a:spcPts val="1200"/>
              </a:spcBef>
              <a:spcAft>
                <a:spcPts val="0"/>
              </a:spcAft>
              <a:buClr>
                <a:schemeClr val="dk1"/>
              </a:buClr>
              <a:buSzPts val="1100"/>
              <a:buFont typeface="Arial"/>
              <a:buNone/>
            </a:pPr>
            <a:r>
              <a:t/>
            </a:r>
            <a:endParaRPr sz="2000">
              <a:solidFill>
                <a:srgbClr val="4A1E1E"/>
              </a:solidFill>
            </a:endParaRPr>
          </a:p>
          <a:p>
            <a:pPr indent="0" lvl="0" marL="0" rtl="0" algn="l">
              <a:lnSpc>
                <a:spcPct val="115000"/>
              </a:lnSpc>
              <a:spcBef>
                <a:spcPts val="1200"/>
              </a:spcBef>
              <a:spcAft>
                <a:spcPts val="1200"/>
              </a:spcAft>
              <a:buClr>
                <a:schemeClr val="dk1"/>
              </a:buClr>
              <a:buSzPts val="1100"/>
              <a:buFont typeface="Arial"/>
              <a:buNone/>
            </a:pPr>
            <a:r>
              <a:t/>
            </a:r>
            <a:endParaRPr sz="2000">
              <a:solidFill>
                <a:srgbClr val="4A1E1E"/>
              </a:solidFill>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00" name="Shape 1000"/>
        <p:cNvGrpSpPr/>
        <p:nvPr/>
      </p:nvGrpSpPr>
      <p:grpSpPr>
        <a:xfrm>
          <a:off x="0" y="0"/>
          <a:ext cx="0" cy="0"/>
          <a:chOff x="0" y="0"/>
          <a:chExt cx="0" cy="0"/>
        </a:xfrm>
      </p:grpSpPr>
      <p:sp>
        <p:nvSpPr>
          <p:cNvPr id="1001" name="Google Shape;1001;g2ef9209b0a3_0_107"/>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rgbClr val="741B47"/>
                </a:solidFill>
                <a:latin typeface="Arial"/>
                <a:ea typeface="Arial"/>
                <a:cs typeface="Arial"/>
                <a:sym typeface="Arial"/>
              </a:rPr>
              <a:t>   </a:t>
            </a:r>
            <a:endParaRPr b="0" i="0" sz="1800" u="none" cap="none" strike="noStrike">
              <a:solidFill>
                <a:srgbClr val="741B47"/>
              </a:solidFill>
              <a:latin typeface="Arial"/>
              <a:ea typeface="Arial"/>
              <a:cs typeface="Arial"/>
              <a:sym typeface="Arial"/>
            </a:endParaRPr>
          </a:p>
        </p:txBody>
      </p:sp>
      <p:sp>
        <p:nvSpPr>
          <p:cNvPr id="1002" name="Google Shape;1002;g2ef9209b0a3_0_107"/>
          <p:cNvSpPr txBox="1"/>
          <p:nvPr>
            <p:ph type="ctrTitle"/>
          </p:nvPr>
        </p:nvSpPr>
        <p:spPr>
          <a:xfrm>
            <a:off x="1132975" y="514550"/>
            <a:ext cx="10129500" cy="87810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Clr>
                <a:schemeClr val="dk1"/>
              </a:buClr>
              <a:buSzPts val="6600"/>
              <a:buFont typeface="Arial"/>
              <a:buNone/>
            </a:pPr>
            <a:r>
              <a:rPr b="1" lang="en" sz="4800">
                <a:solidFill>
                  <a:srgbClr val="1C4587"/>
                </a:solidFill>
                <a:latin typeface="Exo"/>
                <a:ea typeface="Exo"/>
                <a:cs typeface="Exo"/>
                <a:sym typeface="Exo"/>
              </a:rPr>
              <a:t>Horizontal Pod Autoscaler(HPA)</a:t>
            </a:r>
            <a:endParaRPr b="1" sz="4800">
              <a:solidFill>
                <a:srgbClr val="1C4587"/>
              </a:solidFill>
              <a:latin typeface="Exo"/>
              <a:ea typeface="Exo"/>
              <a:cs typeface="Exo"/>
              <a:sym typeface="Exo"/>
            </a:endParaRPr>
          </a:p>
        </p:txBody>
      </p:sp>
      <p:sp>
        <p:nvSpPr>
          <p:cNvPr id="1003" name="Google Shape;1003;g2ef9209b0a3_0_107"/>
          <p:cNvSpPr/>
          <p:nvPr/>
        </p:nvSpPr>
        <p:spPr>
          <a:xfrm rot="5400000">
            <a:off x="759867" y="346833"/>
            <a:ext cx="146400" cy="7041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004" name="Google Shape;1004;g2ef9209b0a3_0_107"/>
          <p:cNvSpPr/>
          <p:nvPr/>
        </p:nvSpPr>
        <p:spPr>
          <a:xfrm>
            <a:off x="371475" y="620656"/>
            <a:ext cx="993000" cy="151200"/>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005" name="Google Shape;1005;g2ef9209b0a3_0_107"/>
          <p:cNvSpPr/>
          <p:nvPr/>
        </p:nvSpPr>
        <p:spPr>
          <a:xfrm>
            <a:off x="-207925" y="0"/>
            <a:ext cx="410400" cy="6858000"/>
          </a:xfrm>
          <a:prstGeom prst="rect">
            <a:avLst/>
          </a:prstGeom>
          <a:solidFill>
            <a:srgbClr val="24E4B6"/>
          </a:solidFill>
          <a:ln cap="flat" cmpd="sng" w="12700">
            <a:solidFill>
              <a:schemeClr val="lt1"/>
            </a:solidFill>
            <a:prstDash val="solid"/>
            <a:miter lim="800000"/>
            <a:headEnd len="sm" w="sm" type="none"/>
            <a:tailEnd len="sm" w="sm" type="none"/>
          </a:ln>
          <a:effectLst>
            <a:outerShdw blurRad="57150" rotWithShape="0" algn="bl" dir="5400000" dist="19050">
              <a:srgbClr val="00FF00">
                <a:alpha val="4863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1006" name="Google Shape;1006;g2ef9209b0a3_0_107"/>
          <p:cNvPicPr preferRelativeResize="0"/>
          <p:nvPr/>
        </p:nvPicPr>
        <p:blipFill rotWithShape="1">
          <a:blip r:embed="rId3">
            <a:alphaModFix/>
          </a:blip>
          <a:srcRect b="0" l="0" r="18180" t="9090"/>
          <a:stretch/>
        </p:blipFill>
        <p:spPr>
          <a:xfrm>
            <a:off x="10728250" y="62975"/>
            <a:ext cx="1311350" cy="1233700"/>
          </a:xfrm>
          <a:prstGeom prst="rect">
            <a:avLst/>
          </a:prstGeom>
          <a:noFill/>
          <a:ln>
            <a:noFill/>
          </a:ln>
        </p:spPr>
      </p:pic>
      <p:pic>
        <p:nvPicPr>
          <p:cNvPr id="1007" name="Google Shape;1007;g2ef9209b0a3_0_107"/>
          <p:cNvPicPr preferRelativeResize="0"/>
          <p:nvPr/>
        </p:nvPicPr>
        <p:blipFill>
          <a:blip r:embed="rId4">
            <a:alphaModFix/>
          </a:blip>
          <a:stretch>
            <a:fillRect/>
          </a:stretch>
        </p:blipFill>
        <p:spPr>
          <a:xfrm>
            <a:off x="481025" y="2441675"/>
            <a:ext cx="6253951" cy="3172075"/>
          </a:xfrm>
          <a:prstGeom prst="rect">
            <a:avLst/>
          </a:prstGeom>
          <a:noFill/>
          <a:ln>
            <a:noFill/>
          </a:ln>
        </p:spPr>
      </p:pic>
      <p:pic>
        <p:nvPicPr>
          <p:cNvPr id="1008" name="Google Shape;1008;g2ef9209b0a3_0_107"/>
          <p:cNvPicPr preferRelativeResize="0"/>
          <p:nvPr/>
        </p:nvPicPr>
        <p:blipFill>
          <a:blip r:embed="rId5">
            <a:alphaModFix/>
          </a:blip>
          <a:stretch>
            <a:fillRect/>
          </a:stretch>
        </p:blipFill>
        <p:spPr>
          <a:xfrm>
            <a:off x="7111175" y="2359398"/>
            <a:ext cx="4417200" cy="32543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g2ed78a4327e_0_14"/>
          <p:cNvSpPr/>
          <p:nvPr/>
        </p:nvSpPr>
        <p:spPr>
          <a:xfrm>
            <a:off x="0" y="99715"/>
            <a:ext cx="0" cy="257700"/>
          </a:xfrm>
          <a:prstGeom prst="rect">
            <a:avLst/>
          </a:prstGeom>
          <a:solidFill>
            <a:srgbClr val="F8F9FA"/>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71" name="Google Shape;171;g2ed78a4327e_0_14"/>
          <p:cNvSpPr/>
          <p:nvPr/>
        </p:nvSpPr>
        <p:spPr>
          <a:xfrm>
            <a:off x="0" y="0"/>
            <a:ext cx="771000" cy="6858000"/>
          </a:xfrm>
          <a:prstGeom prst="rect">
            <a:avLst/>
          </a:prstGeom>
          <a:solidFill>
            <a:srgbClr val="24E4B6"/>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72" name="Google Shape;172;g2ed78a4327e_0_14"/>
          <p:cNvSpPr/>
          <p:nvPr/>
        </p:nvSpPr>
        <p:spPr>
          <a:xfrm>
            <a:off x="771000" y="6763775"/>
            <a:ext cx="11421000" cy="94200"/>
          </a:xfrm>
          <a:prstGeom prst="rect">
            <a:avLst/>
          </a:prstGeom>
          <a:solidFill>
            <a:srgbClr val="24E4B6"/>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173" name="Google Shape;173;g2ed78a4327e_0_14"/>
          <p:cNvPicPr preferRelativeResize="0"/>
          <p:nvPr/>
        </p:nvPicPr>
        <p:blipFill rotWithShape="1">
          <a:blip r:embed="rId3">
            <a:alphaModFix/>
          </a:blip>
          <a:srcRect b="0" l="0" r="18180" t="9090"/>
          <a:stretch/>
        </p:blipFill>
        <p:spPr>
          <a:xfrm>
            <a:off x="10880650" y="-13225"/>
            <a:ext cx="1311350" cy="1233700"/>
          </a:xfrm>
          <a:prstGeom prst="rect">
            <a:avLst/>
          </a:prstGeom>
          <a:noFill/>
          <a:ln>
            <a:noFill/>
          </a:ln>
        </p:spPr>
      </p:pic>
      <p:sp>
        <p:nvSpPr>
          <p:cNvPr id="174" name="Google Shape;174;g2ed78a4327e_0_14"/>
          <p:cNvSpPr txBox="1"/>
          <p:nvPr/>
        </p:nvSpPr>
        <p:spPr>
          <a:xfrm>
            <a:off x="699449" y="195600"/>
            <a:ext cx="11492700" cy="708000"/>
          </a:xfrm>
          <a:prstGeom prst="rect">
            <a:avLst/>
          </a:prstGeom>
          <a:noFill/>
          <a:ln>
            <a:noFill/>
          </a:ln>
        </p:spPr>
        <p:txBody>
          <a:bodyPr anchorCtr="0" anchor="b" bIns="45700" lIns="91425" spcFirstLastPara="1" rIns="91425" wrap="square" tIns="45700">
            <a:spAutoFit/>
          </a:bodyPr>
          <a:lstStyle/>
          <a:p>
            <a:pPr indent="0" lvl="0" marL="0" marR="0" rtl="0" algn="ctr">
              <a:lnSpc>
                <a:spcPct val="138000"/>
              </a:lnSpc>
              <a:spcBef>
                <a:spcPts val="0"/>
              </a:spcBef>
              <a:spcAft>
                <a:spcPts val="0"/>
              </a:spcAft>
              <a:buClr>
                <a:schemeClr val="dk1"/>
              </a:buClr>
              <a:buSzPts val="1100"/>
              <a:buFont typeface="Arial"/>
              <a:buNone/>
            </a:pPr>
            <a:r>
              <a:rPr b="1" i="0" lang="en" sz="4000" u="none" cap="none" strike="noStrike">
                <a:solidFill>
                  <a:schemeClr val="dk1"/>
                </a:solidFill>
                <a:latin typeface="Arial"/>
                <a:ea typeface="Arial"/>
                <a:cs typeface="Arial"/>
                <a:sym typeface="Arial"/>
              </a:rPr>
              <a:t>Kubernetes</a:t>
            </a:r>
            <a:endParaRPr b="1" i="0" sz="4000" u="none" cap="none" strike="noStrike">
              <a:solidFill>
                <a:schemeClr val="dk1"/>
              </a:solidFill>
              <a:latin typeface="Arial"/>
              <a:ea typeface="Arial"/>
              <a:cs typeface="Arial"/>
              <a:sym typeface="Arial"/>
            </a:endParaRPr>
          </a:p>
        </p:txBody>
      </p:sp>
      <p:sp>
        <p:nvSpPr>
          <p:cNvPr id="175" name="Google Shape;175;g2ed78a4327e_0_14"/>
          <p:cNvSpPr txBox="1"/>
          <p:nvPr/>
        </p:nvSpPr>
        <p:spPr>
          <a:xfrm>
            <a:off x="1376200" y="752250"/>
            <a:ext cx="98727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3000"/>
              <a:buFont typeface="Arial"/>
              <a:buNone/>
            </a:pPr>
            <a:r>
              <a:rPr lang="en" sz="3000">
                <a:solidFill>
                  <a:srgbClr val="741B47"/>
                </a:solidFill>
              </a:rPr>
              <a:t>Kubernetes Master Node Components</a:t>
            </a:r>
            <a:endParaRPr sz="3000">
              <a:solidFill>
                <a:srgbClr val="741B47"/>
              </a:solidFill>
            </a:endParaRPr>
          </a:p>
        </p:txBody>
      </p:sp>
      <p:sp>
        <p:nvSpPr>
          <p:cNvPr id="176" name="Google Shape;176;g2ed78a4327e_0_14"/>
          <p:cNvSpPr txBox="1"/>
          <p:nvPr/>
        </p:nvSpPr>
        <p:spPr>
          <a:xfrm>
            <a:off x="771000" y="1398750"/>
            <a:ext cx="5350800" cy="45099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2400"/>
              <a:buFont typeface="Arial"/>
              <a:buNone/>
            </a:pPr>
            <a:r>
              <a:t/>
            </a:r>
            <a:endParaRPr b="0" i="0" sz="1100" u="none" cap="none" strike="noStrike">
              <a:solidFill>
                <a:schemeClr val="dk1"/>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2500"/>
              <a:buFont typeface="Arial"/>
              <a:buNone/>
            </a:pPr>
            <a:r>
              <a:rPr b="1" lang="en" sz="2500">
                <a:solidFill>
                  <a:srgbClr val="4A1E1E"/>
                </a:solidFill>
              </a:rPr>
              <a:t>ETCD:</a:t>
            </a:r>
            <a:endParaRPr b="1" sz="2500">
              <a:solidFill>
                <a:srgbClr val="4A1E1E"/>
              </a:solidFill>
            </a:endParaRPr>
          </a:p>
          <a:p>
            <a:pPr indent="0" lvl="0" marL="0" marR="0" rtl="0" algn="just">
              <a:lnSpc>
                <a:spcPct val="100000"/>
              </a:lnSpc>
              <a:spcBef>
                <a:spcPts val="0"/>
              </a:spcBef>
              <a:spcAft>
                <a:spcPts val="0"/>
              </a:spcAft>
              <a:buClr>
                <a:srgbClr val="000000"/>
              </a:buClr>
              <a:buSzPts val="2500"/>
              <a:buFont typeface="Arial"/>
              <a:buNone/>
            </a:pPr>
            <a:r>
              <a:t/>
            </a:r>
            <a:endParaRPr b="1" sz="2500">
              <a:solidFill>
                <a:srgbClr val="4A1E1E"/>
              </a:solidFill>
            </a:endParaRPr>
          </a:p>
          <a:p>
            <a:pPr indent="-355600" lvl="0" marL="457200" rtl="0" algn="just">
              <a:spcBef>
                <a:spcPts val="0"/>
              </a:spcBef>
              <a:spcAft>
                <a:spcPts val="0"/>
              </a:spcAft>
              <a:buClr>
                <a:schemeClr val="dk1"/>
              </a:buClr>
              <a:buSzPts val="2000"/>
              <a:buChar char="➢"/>
            </a:pPr>
            <a:r>
              <a:rPr lang="en" sz="2000">
                <a:solidFill>
                  <a:schemeClr val="dk1"/>
                </a:solidFill>
              </a:rPr>
              <a:t>Distributed key-value store</a:t>
            </a:r>
            <a:endParaRPr sz="2000">
              <a:solidFill>
                <a:schemeClr val="dk1"/>
              </a:solidFill>
            </a:endParaRPr>
          </a:p>
          <a:p>
            <a:pPr indent="0" lvl="0" marL="457200" rtl="0" algn="just">
              <a:spcBef>
                <a:spcPts val="0"/>
              </a:spcBef>
              <a:spcAft>
                <a:spcPts val="0"/>
              </a:spcAft>
              <a:buNone/>
            </a:pPr>
            <a:r>
              <a:t/>
            </a:r>
            <a:endParaRPr sz="2000">
              <a:solidFill>
                <a:schemeClr val="dk1"/>
              </a:solidFill>
            </a:endParaRPr>
          </a:p>
          <a:p>
            <a:pPr indent="-355600" lvl="0" marL="457200" rtl="0" algn="just">
              <a:spcBef>
                <a:spcPts val="0"/>
              </a:spcBef>
              <a:spcAft>
                <a:spcPts val="0"/>
              </a:spcAft>
              <a:buClr>
                <a:schemeClr val="dk1"/>
              </a:buClr>
              <a:buSzPts val="2000"/>
              <a:buChar char="➢"/>
            </a:pPr>
            <a:r>
              <a:rPr lang="en" sz="2000">
                <a:solidFill>
                  <a:schemeClr val="dk1"/>
                </a:solidFill>
              </a:rPr>
              <a:t>Stores all cluster data</a:t>
            </a:r>
            <a:endParaRPr sz="2000">
              <a:solidFill>
                <a:schemeClr val="dk1"/>
              </a:solidFill>
            </a:endParaRPr>
          </a:p>
          <a:p>
            <a:pPr indent="0" lvl="0" marL="457200" rtl="0" algn="just">
              <a:spcBef>
                <a:spcPts val="0"/>
              </a:spcBef>
              <a:spcAft>
                <a:spcPts val="0"/>
              </a:spcAft>
              <a:buNone/>
            </a:pPr>
            <a:r>
              <a:t/>
            </a:r>
            <a:endParaRPr sz="2000">
              <a:solidFill>
                <a:schemeClr val="dk1"/>
              </a:solidFill>
            </a:endParaRPr>
          </a:p>
          <a:p>
            <a:pPr indent="-355600" lvl="0" marL="457200" rtl="0" algn="just">
              <a:spcBef>
                <a:spcPts val="0"/>
              </a:spcBef>
              <a:spcAft>
                <a:spcPts val="0"/>
              </a:spcAft>
              <a:buClr>
                <a:schemeClr val="dk1"/>
              </a:buClr>
              <a:buSzPts val="2000"/>
              <a:buChar char="➢"/>
            </a:pPr>
            <a:r>
              <a:rPr lang="en" sz="2000">
                <a:solidFill>
                  <a:schemeClr val="dk1"/>
                </a:solidFill>
              </a:rPr>
              <a:t>Ensures data consistency and availability</a:t>
            </a:r>
            <a:endParaRPr sz="2000">
              <a:solidFill>
                <a:schemeClr val="dk1"/>
              </a:solidFill>
            </a:endParaRPr>
          </a:p>
          <a:p>
            <a:pPr indent="0" lvl="0" marL="457200" rtl="0" algn="just">
              <a:spcBef>
                <a:spcPts val="0"/>
              </a:spcBef>
              <a:spcAft>
                <a:spcPts val="0"/>
              </a:spcAft>
              <a:buNone/>
            </a:pPr>
            <a:r>
              <a:t/>
            </a:r>
            <a:endParaRPr sz="2000">
              <a:solidFill>
                <a:schemeClr val="dk1"/>
              </a:solidFill>
            </a:endParaRPr>
          </a:p>
          <a:p>
            <a:pPr indent="-355600" lvl="0" marL="457200" rtl="0" algn="just">
              <a:spcBef>
                <a:spcPts val="0"/>
              </a:spcBef>
              <a:spcAft>
                <a:spcPts val="0"/>
              </a:spcAft>
              <a:buClr>
                <a:schemeClr val="dk1"/>
              </a:buClr>
              <a:buSzPts val="2000"/>
              <a:buChar char="➢"/>
            </a:pPr>
            <a:r>
              <a:rPr lang="en" sz="2000">
                <a:solidFill>
                  <a:schemeClr val="dk1"/>
                </a:solidFill>
              </a:rPr>
              <a:t>Critical for Kubernetes cluster operation</a:t>
            </a:r>
            <a:endParaRPr sz="2000">
              <a:solidFill>
                <a:schemeClr val="dk1"/>
              </a:solidFill>
            </a:endParaRPr>
          </a:p>
          <a:p>
            <a:pPr indent="0" lvl="0" marL="457200" rtl="0" algn="just">
              <a:spcBef>
                <a:spcPts val="0"/>
              </a:spcBef>
              <a:spcAft>
                <a:spcPts val="0"/>
              </a:spcAft>
              <a:buNone/>
            </a:pPr>
            <a:r>
              <a:t/>
            </a:r>
            <a:endParaRPr sz="2000">
              <a:solidFill>
                <a:schemeClr val="dk1"/>
              </a:solidFill>
            </a:endParaRPr>
          </a:p>
          <a:p>
            <a:pPr indent="-355600" lvl="0" marL="457200" rtl="0" algn="just">
              <a:spcBef>
                <a:spcPts val="0"/>
              </a:spcBef>
              <a:spcAft>
                <a:spcPts val="0"/>
              </a:spcAft>
              <a:buClr>
                <a:schemeClr val="dk1"/>
              </a:buClr>
              <a:buSzPts val="2000"/>
              <a:buChar char="➢"/>
            </a:pPr>
            <a:r>
              <a:rPr lang="en" sz="2000">
                <a:solidFill>
                  <a:schemeClr val="dk1"/>
                </a:solidFill>
              </a:rPr>
              <a:t>Can be inside or outside the cluster</a:t>
            </a:r>
            <a:endParaRPr sz="2000">
              <a:solidFill>
                <a:schemeClr val="dk1"/>
              </a:solidFill>
            </a:endParaRPr>
          </a:p>
          <a:p>
            <a:pPr indent="0" lvl="0" marL="0" marR="0" rtl="0" algn="just">
              <a:lnSpc>
                <a:spcPct val="100000"/>
              </a:lnSpc>
              <a:spcBef>
                <a:spcPts val="0"/>
              </a:spcBef>
              <a:spcAft>
                <a:spcPts val="0"/>
              </a:spcAft>
              <a:buClr>
                <a:srgbClr val="000000"/>
              </a:buClr>
              <a:buSzPts val="2400"/>
              <a:buFont typeface="Arial"/>
              <a:buNone/>
            </a:pPr>
            <a:r>
              <a:t/>
            </a:r>
            <a:endParaRPr b="0" i="0" sz="2000" u="none" cap="none" strike="noStrike">
              <a:solidFill>
                <a:srgbClr val="4A1E1E"/>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2000"/>
              <a:buFont typeface="Arial"/>
              <a:buNone/>
            </a:pPr>
            <a:r>
              <a:t/>
            </a:r>
            <a:endParaRPr b="0" i="0" sz="2000" u="none" cap="none" strike="noStrike">
              <a:solidFill>
                <a:srgbClr val="4A1E1E"/>
              </a:solidFill>
              <a:latin typeface="Arial"/>
              <a:ea typeface="Arial"/>
              <a:cs typeface="Arial"/>
              <a:sym typeface="Arial"/>
            </a:endParaRPr>
          </a:p>
        </p:txBody>
      </p:sp>
      <p:pic>
        <p:nvPicPr>
          <p:cNvPr id="177" name="Google Shape;177;g2ed78a4327e_0_14"/>
          <p:cNvPicPr preferRelativeResize="0"/>
          <p:nvPr/>
        </p:nvPicPr>
        <p:blipFill>
          <a:blip r:embed="rId4">
            <a:alphaModFix/>
          </a:blip>
          <a:stretch>
            <a:fillRect/>
          </a:stretch>
        </p:blipFill>
        <p:spPr>
          <a:xfrm>
            <a:off x="6257325" y="1635600"/>
            <a:ext cx="5765401" cy="3420581"/>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2" name="Shape 1012"/>
        <p:cNvGrpSpPr/>
        <p:nvPr/>
      </p:nvGrpSpPr>
      <p:grpSpPr>
        <a:xfrm>
          <a:off x="0" y="0"/>
          <a:ext cx="0" cy="0"/>
          <a:chOff x="0" y="0"/>
          <a:chExt cx="0" cy="0"/>
        </a:xfrm>
      </p:grpSpPr>
      <p:sp>
        <p:nvSpPr>
          <p:cNvPr id="1013" name="Google Shape;1013;g12ccff2c81e_0_8"/>
          <p:cNvSpPr/>
          <p:nvPr/>
        </p:nvSpPr>
        <p:spPr>
          <a:xfrm>
            <a:off x="3703525" y="2031425"/>
            <a:ext cx="5555700" cy="446400"/>
          </a:xfrm>
          <a:prstGeom prst="rect">
            <a:avLst/>
          </a:prstGeom>
          <a:noFill/>
          <a:ln>
            <a:noFill/>
          </a:ln>
        </p:spPr>
        <p:txBody>
          <a:bodyPr anchorCtr="0" anchor="t" bIns="45700" lIns="91425" spcFirstLastPara="1" rIns="91425" wrap="square" tIns="45700">
            <a:noAutofit/>
          </a:bodyPr>
          <a:lstStyle/>
          <a:p>
            <a:pPr indent="0" lvl="0" marL="0" marR="0" rtl="0" algn="l">
              <a:lnSpc>
                <a:spcPct val="110000"/>
              </a:lnSpc>
              <a:spcBef>
                <a:spcPts val="0"/>
              </a:spcBef>
              <a:spcAft>
                <a:spcPts val="0"/>
              </a:spcAft>
              <a:buClr>
                <a:srgbClr val="1D2A6D"/>
              </a:buClr>
              <a:buSzPts val="3600"/>
              <a:buFont typeface="Roboto Slab"/>
              <a:buNone/>
            </a:pPr>
            <a:r>
              <a:rPr b="1" i="0" lang="en" sz="2400" u="none" cap="none" strike="noStrike">
                <a:solidFill>
                  <a:srgbClr val="1D2A6D"/>
                </a:solidFill>
                <a:latin typeface="Exo"/>
                <a:ea typeface="Exo"/>
                <a:cs typeface="Exo"/>
                <a:sym typeface="Exo"/>
              </a:rPr>
              <a:t>DİNLEDİĞİNİZ İÇİN TEŞEKKÜR EDERİZ</a:t>
            </a:r>
            <a:endParaRPr b="1" i="0" sz="2400" u="none" cap="none" strike="noStrike">
              <a:solidFill>
                <a:srgbClr val="1D2A6D"/>
              </a:solidFill>
              <a:latin typeface="Exo"/>
              <a:ea typeface="Exo"/>
              <a:cs typeface="Exo"/>
              <a:sym typeface="Exo"/>
            </a:endParaRPr>
          </a:p>
          <a:p>
            <a:pPr indent="0" lvl="0" marL="0" marR="0" rtl="0" algn="l">
              <a:lnSpc>
                <a:spcPct val="110000"/>
              </a:lnSpc>
              <a:spcBef>
                <a:spcPts val="0"/>
              </a:spcBef>
              <a:spcAft>
                <a:spcPts val="0"/>
              </a:spcAft>
              <a:buClr>
                <a:srgbClr val="1D2A6D"/>
              </a:buClr>
              <a:buSzPts val="3600"/>
              <a:buFont typeface="Roboto Slab"/>
              <a:buNone/>
            </a:pPr>
            <a:r>
              <a:t/>
            </a:r>
            <a:endParaRPr b="1" i="0" sz="2400" u="none" cap="none" strike="noStrike">
              <a:solidFill>
                <a:srgbClr val="1D2A6D"/>
              </a:solidFill>
              <a:latin typeface="Exo"/>
              <a:ea typeface="Exo"/>
              <a:cs typeface="Exo"/>
              <a:sym typeface="Exo"/>
            </a:endParaRPr>
          </a:p>
        </p:txBody>
      </p:sp>
      <p:sp>
        <p:nvSpPr>
          <p:cNvPr id="1014" name="Google Shape;1014;g12ccff2c81e_0_8"/>
          <p:cNvSpPr/>
          <p:nvPr/>
        </p:nvSpPr>
        <p:spPr>
          <a:xfrm>
            <a:off x="0" y="0"/>
            <a:ext cx="771000" cy="6858000"/>
          </a:xfrm>
          <a:prstGeom prst="rect">
            <a:avLst/>
          </a:prstGeom>
          <a:solidFill>
            <a:srgbClr val="24E4B6"/>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015" name="Google Shape;1015;g12ccff2c81e_0_8"/>
          <p:cNvSpPr/>
          <p:nvPr/>
        </p:nvSpPr>
        <p:spPr>
          <a:xfrm>
            <a:off x="770886" y="4439376"/>
            <a:ext cx="11421000" cy="2418600"/>
          </a:xfrm>
          <a:prstGeom prst="rtTriangle">
            <a:avLst/>
          </a:prstGeom>
          <a:solidFill>
            <a:srgbClr val="B2FACD"/>
          </a:solidFill>
          <a:ln cap="flat" cmpd="sng" w="25400">
            <a:solidFill>
              <a:srgbClr val="B2FAC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016" name="Google Shape;1016;g12ccff2c81e_0_8"/>
          <p:cNvSpPr txBox="1"/>
          <p:nvPr/>
        </p:nvSpPr>
        <p:spPr>
          <a:xfrm>
            <a:off x="7582125" y="4262813"/>
            <a:ext cx="1598100" cy="292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 sz="1300" u="none" cap="none" strike="noStrike">
                <a:solidFill>
                  <a:srgbClr val="073763"/>
                </a:solidFill>
                <a:uFill>
                  <a:noFill/>
                </a:uFill>
                <a:latin typeface="Arial Narrow"/>
                <a:ea typeface="Arial Narrow"/>
                <a:cs typeface="Arial Narrow"/>
                <a:sym typeface="Arial Narrow"/>
                <a:hlinkClick r:id="rId3">
                  <a:extLst>
                    <a:ext uri="{A12FA001-AC4F-418D-AE19-62706E023703}">
                      <ahyp:hlinkClr val="tx"/>
                    </a:ext>
                  </a:extLst>
                </a:hlinkClick>
              </a:rPr>
              <a:t>info@hepapi.com</a:t>
            </a:r>
            <a:endParaRPr b="0" i="0" sz="1400" u="none" cap="none" strike="noStrike">
              <a:solidFill>
                <a:srgbClr val="073763"/>
              </a:solidFill>
              <a:latin typeface="Arial"/>
              <a:ea typeface="Arial"/>
              <a:cs typeface="Arial"/>
              <a:sym typeface="Arial"/>
            </a:endParaRPr>
          </a:p>
        </p:txBody>
      </p:sp>
      <p:sp>
        <p:nvSpPr>
          <p:cNvPr id="1017" name="Google Shape;1017;g12ccff2c81e_0_8"/>
          <p:cNvSpPr txBox="1"/>
          <p:nvPr/>
        </p:nvSpPr>
        <p:spPr>
          <a:xfrm>
            <a:off x="10513150" y="5703125"/>
            <a:ext cx="1474800" cy="690000"/>
          </a:xfrm>
          <a:prstGeom prst="rect">
            <a:avLst/>
          </a:prstGeom>
          <a:noFill/>
          <a:ln>
            <a:noFill/>
          </a:ln>
        </p:spPr>
        <p:txBody>
          <a:bodyPr anchorCtr="0" anchor="t"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600"/>
              <a:buFont typeface="Arial"/>
              <a:buNone/>
            </a:pPr>
            <a:r>
              <a:rPr b="0" i="0" lang="en" sz="1000" u="none" cap="none" strike="noStrike">
                <a:solidFill>
                  <a:srgbClr val="073763"/>
                </a:solidFill>
                <a:latin typeface="Arial Narrow"/>
                <a:ea typeface="Arial Narrow"/>
                <a:cs typeface="Arial Narrow"/>
                <a:sym typeface="Arial Narrow"/>
              </a:rPr>
              <a:t>Büyükdere Caddesi No:199, Levent 199, 34330 İstanbul, Turkey</a:t>
            </a:r>
            <a:endParaRPr b="0" i="0" sz="1000" u="none" cap="none" strike="noStrike">
              <a:solidFill>
                <a:srgbClr val="073763"/>
              </a:solidFill>
              <a:latin typeface="Arial Narrow"/>
              <a:ea typeface="Arial Narrow"/>
              <a:cs typeface="Arial Narrow"/>
              <a:sym typeface="Arial Narrow"/>
            </a:endParaRPr>
          </a:p>
          <a:p>
            <a:pPr indent="0" lvl="0" marL="0" marR="0" rtl="0" algn="l">
              <a:lnSpc>
                <a:spcPct val="100000"/>
              </a:lnSpc>
              <a:spcBef>
                <a:spcPts val="0"/>
              </a:spcBef>
              <a:spcAft>
                <a:spcPts val="0"/>
              </a:spcAft>
              <a:buClr>
                <a:srgbClr val="000000"/>
              </a:buClr>
              <a:buSzPts val="1200"/>
              <a:buFont typeface="Arial"/>
              <a:buNone/>
            </a:pPr>
            <a:r>
              <a:t/>
            </a:r>
            <a:endParaRPr b="0" i="0" sz="1000" u="none" cap="none" strike="noStrike">
              <a:solidFill>
                <a:srgbClr val="073763"/>
              </a:solidFill>
              <a:latin typeface="Calibri"/>
              <a:ea typeface="Calibri"/>
              <a:cs typeface="Calibri"/>
              <a:sym typeface="Calibri"/>
            </a:endParaRPr>
          </a:p>
        </p:txBody>
      </p:sp>
      <p:sp>
        <p:nvSpPr>
          <p:cNvPr id="1018" name="Google Shape;1018;g12ccff2c81e_0_8"/>
          <p:cNvSpPr txBox="1"/>
          <p:nvPr/>
        </p:nvSpPr>
        <p:spPr>
          <a:xfrm>
            <a:off x="10513150" y="4967475"/>
            <a:ext cx="1311300" cy="690000"/>
          </a:xfrm>
          <a:prstGeom prst="rect">
            <a:avLst/>
          </a:prstGeom>
          <a:noFill/>
          <a:ln>
            <a:noFill/>
          </a:ln>
        </p:spPr>
        <p:txBody>
          <a:bodyPr anchorCtr="0" anchor="t" bIns="121900" lIns="121900" spcFirstLastPara="1" rIns="121900" wrap="square" tIns="121900">
            <a:noAutofit/>
          </a:bodyPr>
          <a:lstStyle/>
          <a:p>
            <a:pPr indent="0" lvl="0" marL="0" marR="0" rtl="0" algn="l">
              <a:lnSpc>
                <a:spcPct val="100000"/>
              </a:lnSpc>
              <a:spcBef>
                <a:spcPts val="0"/>
              </a:spcBef>
              <a:spcAft>
                <a:spcPts val="0"/>
              </a:spcAft>
              <a:buClr>
                <a:schemeClr val="dk1"/>
              </a:buClr>
              <a:buSzPts val="1600"/>
              <a:buFont typeface="Arial"/>
              <a:buNone/>
            </a:pPr>
            <a:r>
              <a:rPr b="0" i="0" lang="en" sz="1000" u="none" cap="none" strike="noStrike">
                <a:solidFill>
                  <a:srgbClr val="073763"/>
                </a:solidFill>
                <a:latin typeface="Arial Narrow"/>
                <a:ea typeface="Arial Narrow"/>
                <a:cs typeface="Arial Narrow"/>
                <a:sym typeface="Arial Narrow"/>
              </a:rPr>
              <a:t>284 Chase Road, London, N14 6HF, United Kingdom</a:t>
            </a:r>
            <a:endParaRPr b="0" i="0" sz="1000" u="none" cap="none" strike="noStrike">
              <a:solidFill>
                <a:srgbClr val="073763"/>
              </a:solidFill>
              <a:latin typeface="Arial Narrow"/>
              <a:ea typeface="Arial Narrow"/>
              <a:cs typeface="Arial Narrow"/>
              <a:sym typeface="Arial Narrow"/>
            </a:endParaRPr>
          </a:p>
        </p:txBody>
      </p:sp>
      <p:sp>
        <p:nvSpPr>
          <p:cNvPr id="1019" name="Google Shape;1019;g12ccff2c81e_0_8"/>
          <p:cNvSpPr txBox="1"/>
          <p:nvPr/>
        </p:nvSpPr>
        <p:spPr>
          <a:xfrm>
            <a:off x="4539825" y="4185863"/>
            <a:ext cx="1598100" cy="446400"/>
          </a:xfrm>
          <a:prstGeom prst="rect">
            <a:avLst/>
          </a:prstGeom>
          <a:noFill/>
          <a:ln>
            <a:noFill/>
          </a:ln>
        </p:spPr>
        <p:txBody>
          <a:bodyPr anchorCtr="0" anchor="t" bIns="121900" lIns="121900" spcFirstLastPara="1" rIns="121900" wrap="square" tIns="121900">
            <a:spAutoFit/>
          </a:bodyPr>
          <a:lstStyle/>
          <a:p>
            <a:pPr indent="0" lvl="0" marL="0" marR="0" rtl="0" algn="l">
              <a:lnSpc>
                <a:spcPct val="100000"/>
              </a:lnSpc>
              <a:spcBef>
                <a:spcPts val="0"/>
              </a:spcBef>
              <a:spcAft>
                <a:spcPts val="0"/>
              </a:spcAft>
              <a:buClr>
                <a:srgbClr val="000000"/>
              </a:buClr>
              <a:buSzPts val="2400"/>
              <a:buFont typeface="Arial"/>
              <a:buNone/>
            </a:pPr>
            <a:r>
              <a:rPr b="1" i="0" lang="en" sz="1300" u="none" cap="none" strike="noStrike">
                <a:solidFill>
                  <a:srgbClr val="073763"/>
                </a:solidFill>
                <a:uFill>
                  <a:noFill/>
                </a:uFill>
                <a:latin typeface="Arial Narrow"/>
                <a:ea typeface="Arial Narrow"/>
                <a:cs typeface="Arial Narrow"/>
                <a:sym typeface="Arial Narrow"/>
                <a:hlinkClick r:id="rId4">
                  <a:extLst>
                    <a:ext uri="{A12FA001-AC4F-418D-AE19-62706E023703}">
                      <ahyp:hlinkClr val="tx"/>
                    </a:ext>
                  </a:extLst>
                </a:hlinkClick>
              </a:rPr>
              <a:t>www.hepapi.com</a:t>
            </a:r>
            <a:endParaRPr b="1" i="0" sz="1300" u="none" cap="none" strike="noStrike">
              <a:solidFill>
                <a:srgbClr val="073763"/>
              </a:solidFill>
              <a:latin typeface="Arial Narrow"/>
              <a:ea typeface="Arial Narrow"/>
              <a:cs typeface="Arial Narrow"/>
              <a:sym typeface="Arial Narrow"/>
            </a:endParaRPr>
          </a:p>
        </p:txBody>
      </p:sp>
      <p:pic>
        <p:nvPicPr>
          <p:cNvPr id="1020" name="Google Shape;1020;g12ccff2c81e_0_8"/>
          <p:cNvPicPr preferRelativeResize="0"/>
          <p:nvPr/>
        </p:nvPicPr>
        <p:blipFill rotWithShape="1">
          <a:blip r:embed="rId5">
            <a:alphaModFix/>
          </a:blip>
          <a:srcRect b="0" l="0" r="18179" t="9089"/>
          <a:stretch/>
        </p:blipFill>
        <p:spPr>
          <a:xfrm>
            <a:off x="10728250" y="62975"/>
            <a:ext cx="1311350" cy="1233700"/>
          </a:xfrm>
          <a:prstGeom prst="rect">
            <a:avLst/>
          </a:prstGeom>
          <a:noFill/>
          <a:ln>
            <a:noFill/>
          </a:ln>
        </p:spPr>
      </p:pic>
      <p:pic>
        <p:nvPicPr>
          <p:cNvPr id="1021" name="Google Shape;1021;g12ccff2c81e_0_8"/>
          <p:cNvPicPr preferRelativeResize="0"/>
          <p:nvPr/>
        </p:nvPicPr>
        <p:blipFill rotWithShape="1">
          <a:blip r:embed="rId6">
            <a:alphaModFix/>
          </a:blip>
          <a:srcRect b="0" l="0" r="0" t="0"/>
          <a:stretch/>
        </p:blipFill>
        <p:spPr>
          <a:xfrm>
            <a:off x="10042303" y="5077041"/>
            <a:ext cx="470850" cy="470850"/>
          </a:xfrm>
          <a:prstGeom prst="rect">
            <a:avLst/>
          </a:prstGeom>
          <a:noFill/>
          <a:ln>
            <a:noFill/>
          </a:ln>
        </p:spPr>
      </p:pic>
      <p:pic>
        <p:nvPicPr>
          <p:cNvPr id="1022" name="Google Shape;1022;g12ccff2c81e_0_8"/>
          <p:cNvPicPr preferRelativeResize="0"/>
          <p:nvPr/>
        </p:nvPicPr>
        <p:blipFill rotWithShape="1">
          <a:blip r:embed="rId7">
            <a:alphaModFix/>
          </a:blip>
          <a:srcRect b="0" l="0" r="0" t="0"/>
          <a:stretch/>
        </p:blipFill>
        <p:spPr>
          <a:xfrm>
            <a:off x="10042303" y="5845966"/>
            <a:ext cx="470850" cy="470850"/>
          </a:xfrm>
          <a:prstGeom prst="rect">
            <a:avLst/>
          </a:prstGeom>
          <a:noFill/>
          <a:ln>
            <a:noFill/>
          </a:ln>
        </p:spPr>
      </p:pic>
      <p:pic>
        <p:nvPicPr>
          <p:cNvPr id="1023" name="Google Shape;1023;g12ccff2c81e_0_8"/>
          <p:cNvPicPr preferRelativeResize="0"/>
          <p:nvPr/>
        </p:nvPicPr>
        <p:blipFill rotWithShape="1">
          <a:blip r:embed="rId8">
            <a:alphaModFix/>
          </a:blip>
          <a:srcRect b="0" l="0" r="0" t="0"/>
          <a:stretch/>
        </p:blipFill>
        <p:spPr>
          <a:xfrm>
            <a:off x="7413925" y="4299310"/>
            <a:ext cx="219518" cy="219525"/>
          </a:xfrm>
          <a:prstGeom prst="rect">
            <a:avLst/>
          </a:prstGeom>
          <a:noFill/>
          <a:ln>
            <a:noFill/>
          </a:ln>
        </p:spPr>
      </p:pic>
      <p:pic>
        <p:nvPicPr>
          <p:cNvPr id="1024" name="Google Shape;1024;g12ccff2c81e_0_8"/>
          <p:cNvPicPr preferRelativeResize="0"/>
          <p:nvPr/>
        </p:nvPicPr>
        <p:blipFill rotWithShape="1">
          <a:blip r:embed="rId9">
            <a:alphaModFix/>
          </a:blip>
          <a:srcRect b="0" l="0" r="0" t="0"/>
          <a:stretch/>
        </p:blipFill>
        <p:spPr>
          <a:xfrm>
            <a:off x="4396500" y="4299307"/>
            <a:ext cx="219525" cy="2195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g2aa418787f7_0_74"/>
          <p:cNvSpPr/>
          <p:nvPr/>
        </p:nvSpPr>
        <p:spPr>
          <a:xfrm>
            <a:off x="0" y="99715"/>
            <a:ext cx="0" cy="257700"/>
          </a:xfrm>
          <a:prstGeom prst="rect">
            <a:avLst/>
          </a:prstGeom>
          <a:solidFill>
            <a:srgbClr val="F8F9FA"/>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83" name="Google Shape;183;g2aa418787f7_0_74"/>
          <p:cNvSpPr/>
          <p:nvPr/>
        </p:nvSpPr>
        <p:spPr>
          <a:xfrm>
            <a:off x="0" y="0"/>
            <a:ext cx="771000" cy="6858000"/>
          </a:xfrm>
          <a:prstGeom prst="rect">
            <a:avLst/>
          </a:prstGeom>
          <a:solidFill>
            <a:srgbClr val="24E4B6"/>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84" name="Google Shape;184;g2aa418787f7_0_74"/>
          <p:cNvSpPr/>
          <p:nvPr/>
        </p:nvSpPr>
        <p:spPr>
          <a:xfrm>
            <a:off x="771000" y="6763775"/>
            <a:ext cx="11421000" cy="94200"/>
          </a:xfrm>
          <a:prstGeom prst="rect">
            <a:avLst/>
          </a:prstGeom>
          <a:solidFill>
            <a:srgbClr val="24E4B6"/>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185" name="Google Shape;185;g2aa418787f7_0_74"/>
          <p:cNvPicPr preferRelativeResize="0"/>
          <p:nvPr/>
        </p:nvPicPr>
        <p:blipFill rotWithShape="1">
          <a:blip r:embed="rId3">
            <a:alphaModFix/>
          </a:blip>
          <a:srcRect b="0" l="0" r="18179" t="9089"/>
          <a:stretch/>
        </p:blipFill>
        <p:spPr>
          <a:xfrm>
            <a:off x="10880650" y="-13225"/>
            <a:ext cx="1311350" cy="1233700"/>
          </a:xfrm>
          <a:prstGeom prst="rect">
            <a:avLst/>
          </a:prstGeom>
          <a:noFill/>
          <a:ln>
            <a:noFill/>
          </a:ln>
        </p:spPr>
      </p:pic>
      <p:sp>
        <p:nvSpPr>
          <p:cNvPr id="186" name="Google Shape;186;g2aa418787f7_0_74"/>
          <p:cNvSpPr txBox="1"/>
          <p:nvPr/>
        </p:nvSpPr>
        <p:spPr>
          <a:xfrm>
            <a:off x="699449" y="195600"/>
            <a:ext cx="11492700" cy="708000"/>
          </a:xfrm>
          <a:prstGeom prst="rect">
            <a:avLst/>
          </a:prstGeom>
          <a:noFill/>
          <a:ln>
            <a:noFill/>
          </a:ln>
        </p:spPr>
        <p:txBody>
          <a:bodyPr anchorCtr="0" anchor="b" bIns="45700" lIns="91425" spcFirstLastPara="1" rIns="91425" wrap="square" tIns="45700">
            <a:spAutoFit/>
          </a:bodyPr>
          <a:lstStyle/>
          <a:p>
            <a:pPr indent="0" lvl="0" marL="0" marR="0" rtl="0" algn="ctr">
              <a:lnSpc>
                <a:spcPct val="138000"/>
              </a:lnSpc>
              <a:spcBef>
                <a:spcPts val="0"/>
              </a:spcBef>
              <a:spcAft>
                <a:spcPts val="0"/>
              </a:spcAft>
              <a:buClr>
                <a:schemeClr val="dk1"/>
              </a:buClr>
              <a:buSzPts val="1100"/>
              <a:buFont typeface="Arial"/>
              <a:buNone/>
            </a:pPr>
            <a:r>
              <a:rPr b="1" i="0" lang="en" sz="4000" u="none" cap="none" strike="noStrike">
                <a:solidFill>
                  <a:schemeClr val="dk1"/>
                </a:solidFill>
                <a:latin typeface="Arial"/>
                <a:ea typeface="Arial"/>
                <a:cs typeface="Arial"/>
                <a:sym typeface="Arial"/>
              </a:rPr>
              <a:t>Kubernetes</a:t>
            </a:r>
            <a:endParaRPr b="1" i="0" sz="4000" u="none" cap="none" strike="noStrike">
              <a:solidFill>
                <a:schemeClr val="dk1"/>
              </a:solidFill>
              <a:latin typeface="Arial"/>
              <a:ea typeface="Arial"/>
              <a:cs typeface="Arial"/>
              <a:sym typeface="Arial"/>
            </a:endParaRPr>
          </a:p>
        </p:txBody>
      </p:sp>
      <p:sp>
        <p:nvSpPr>
          <p:cNvPr id="187" name="Google Shape;187;g2aa418787f7_0_74"/>
          <p:cNvSpPr txBox="1"/>
          <p:nvPr/>
        </p:nvSpPr>
        <p:spPr>
          <a:xfrm>
            <a:off x="1376200" y="752250"/>
            <a:ext cx="98727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3000"/>
              <a:buFont typeface="Arial"/>
              <a:buNone/>
            </a:pPr>
            <a:r>
              <a:rPr lang="en" sz="3000">
                <a:solidFill>
                  <a:srgbClr val="741B47"/>
                </a:solidFill>
              </a:rPr>
              <a:t>Kubernetes Master Node Components</a:t>
            </a:r>
            <a:endParaRPr sz="3000">
              <a:solidFill>
                <a:srgbClr val="741B47"/>
              </a:solidFill>
            </a:endParaRPr>
          </a:p>
        </p:txBody>
      </p:sp>
      <p:sp>
        <p:nvSpPr>
          <p:cNvPr id="188" name="Google Shape;188;g2aa418787f7_0_74"/>
          <p:cNvSpPr txBox="1"/>
          <p:nvPr/>
        </p:nvSpPr>
        <p:spPr>
          <a:xfrm>
            <a:off x="771000" y="1440575"/>
            <a:ext cx="6304500" cy="42174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chemeClr val="dk1"/>
              </a:buClr>
              <a:buSzPts val="1100"/>
              <a:buFont typeface="Arial"/>
              <a:buNone/>
            </a:pPr>
            <a:r>
              <a:t/>
            </a:r>
            <a:endParaRPr b="0" i="0" sz="1000" u="none" cap="none" strike="noStrike">
              <a:solidFill>
                <a:schemeClr val="dk1"/>
              </a:solidFill>
              <a:latin typeface="Arial"/>
              <a:ea typeface="Arial"/>
              <a:cs typeface="Arial"/>
              <a:sym typeface="Arial"/>
            </a:endParaRPr>
          </a:p>
          <a:p>
            <a:pPr indent="0" lvl="0" marL="0" marR="0" rtl="0" algn="just">
              <a:lnSpc>
                <a:spcPct val="100000"/>
              </a:lnSpc>
              <a:spcBef>
                <a:spcPts val="0"/>
              </a:spcBef>
              <a:spcAft>
                <a:spcPts val="0"/>
              </a:spcAft>
              <a:buClr>
                <a:schemeClr val="dk1"/>
              </a:buClr>
              <a:buSzPts val="1100"/>
              <a:buFont typeface="Arial"/>
              <a:buNone/>
            </a:pPr>
            <a:r>
              <a:rPr b="1" lang="en" sz="2400">
                <a:solidFill>
                  <a:srgbClr val="4A1E1E"/>
                </a:solidFill>
              </a:rPr>
              <a:t>K</a:t>
            </a:r>
            <a:r>
              <a:rPr b="1" i="0" lang="en" sz="2400" u="none" cap="none" strike="noStrike">
                <a:solidFill>
                  <a:srgbClr val="4A1E1E"/>
                </a:solidFill>
                <a:latin typeface="Arial"/>
                <a:ea typeface="Arial"/>
                <a:cs typeface="Arial"/>
                <a:sym typeface="Arial"/>
              </a:rPr>
              <a:t>ube</a:t>
            </a:r>
            <a:r>
              <a:rPr b="1" lang="en" sz="2400">
                <a:solidFill>
                  <a:srgbClr val="4A1E1E"/>
                </a:solidFill>
              </a:rPr>
              <a:t> C</a:t>
            </a:r>
            <a:r>
              <a:rPr b="1" i="0" lang="en" sz="2400" u="none" cap="none" strike="noStrike">
                <a:solidFill>
                  <a:srgbClr val="4A1E1E"/>
                </a:solidFill>
                <a:latin typeface="Arial"/>
                <a:ea typeface="Arial"/>
                <a:cs typeface="Arial"/>
                <a:sym typeface="Arial"/>
              </a:rPr>
              <a:t>ontroller</a:t>
            </a:r>
            <a:r>
              <a:rPr b="1" lang="en" sz="2400">
                <a:solidFill>
                  <a:srgbClr val="4A1E1E"/>
                </a:solidFill>
              </a:rPr>
              <a:t> M</a:t>
            </a:r>
            <a:r>
              <a:rPr b="1" i="0" lang="en" sz="2400" u="none" cap="none" strike="noStrike">
                <a:solidFill>
                  <a:srgbClr val="4A1E1E"/>
                </a:solidFill>
                <a:latin typeface="Arial"/>
                <a:ea typeface="Arial"/>
                <a:cs typeface="Arial"/>
                <a:sym typeface="Arial"/>
              </a:rPr>
              <a:t>anager:</a:t>
            </a:r>
            <a:endParaRPr b="1" i="0" sz="2400" u="none" cap="none" strike="noStrike">
              <a:solidFill>
                <a:srgbClr val="4A1E1E"/>
              </a:solidFill>
              <a:latin typeface="Arial"/>
              <a:ea typeface="Arial"/>
              <a:cs typeface="Arial"/>
              <a:sym typeface="Arial"/>
            </a:endParaRPr>
          </a:p>
          <a:p>
            <a:pPr indent="-317500" lvl="0" marL="457200" rtl="0" algn="just">
              <a:spcBef>
                <a:spcPts val="0"/>
              </a:spcBef>
              <a:spcAft>
                <a:spcPts val="0"/>
              </a:spcAft>
              <a:buClr>
                <a:srgbClr val="4A1E1E"/>
              </a:buClr>
              <a:buSzPts val="1400"/>
              <a:buChar char="➢"/>
            </a:pPr>
            <a:r>
              <a:rPr lang="en" sz="1900">
                <a:solidFill>
                  <a:schemeClr val="dk1"/>
                </a:solidFill>
              </a:rPr>
              <a:t>Watch status and Remediate Situation</a:t>
            </a:r>
            <a:endParaRPr sz="1900">
              <a:solidFill>
                <a:schemeClr val="dk1"/>
              </a:solidFill>
            </a:endParaRPr>
          </a:p>
          <a:p>
            <a:pPr indent="0" lvl="0" marL="457200" rtl="0" algn="just">
              <a:spcBef>
                <a:spcPts val="0"/>
              </a:spcBef>
              <a:spcAft>
                <a:spcPts val="0"/>
              </a:spcAft>
              <a:buNone/>
            </a:pPr>
            <a:r>
              <a:t/>
            </a:r>
            <a:endParaRPr sz="1900">
              <a:solidFill>
                <a:schemeClr val="dk1"/>
              </a:solidFill>
            </a:endParaRPr>
          </a:p>
          <a:p>
            <a:pPr indent="-317500" lvl="0" marL="457200" rtl="0" algn="just">
              <a:spcBef>
                <a:spcPts val="0"/>
              </a:spcBef>
              <a:spcAft>
                <a:spcPts val="0"/>
              </a:spcAft>
              <a:buClr>
                <a:srgbClr val="4A1E1E"/>
              </a:buClr>
              <a:buSzPts val="1400"/>
              <a:buChar char="➢"/>
            </a:pPr>
            <a:r>
              <a:rPr lang="en" sz="1900">
                <a:solidFill>
                  <a:schemeClr val="dk1"/>
                </a:solidFill>
              </a:rPr>
              <a:t>Node Controller: Handles node failures</a:t>
            </a:r>
            <a:endParaRPr sz="1900">
              <a:solidFill>
                <a:schemeClr val="dk1"/>
              </a:solidFill>
            </a:endParaRPr>
          </a:p>
          <a:p>
            <a:pPr indent="0" lvl="0" marL="457200" rtl="0" algn="just">
              <a:spcBef>
                <a:spcPts val="0"/>
              </a:spcBef>
              <a:spcAft>
                <a:spcPts val="0"/>
              </a:spcAft>
              <a:buNone/>
            </a:pPr>
            <a:r>
              <a:t/>
            </a:r>
            <a:endParaRPr sz="1900">
              <a:solidFill>
                <a:schemeClr val="dk1"/>
              </a:solidFill>
            </a:endParaRPr>
          </a:p>
          <a:p>
            <a:pPr indent="-317500" lvl="0" marL="457200" rtl="0" algn="just">
              <a:spcBef>
                <a:spcPts val="0"/>
              </a:spcBef>
              <a:spcAft>
                <a:spcPts val="0"/>
              </a:spcAft>
              <a:buClr>
                <a:srgbClr val="4A1E1E"/>
              </a:buClr>
              <a:buSzPts val="1400"/>
              <a:buChar char="➢"/>
            </a:pPr>
            <a:r>
              <a:rPr lang="en" sz="1900">
                <a:solidFill>
                  <a:schemeClr val="dk1"/>
                </a:solidFill>
              </a:rPr>
              <a:t>Replication Controller: Maintains the desired number of pod replicas</a:t>
            </a:r>
            <a:endParaRPr sz="1900">
              <a:solidFill>
                <a:schemeClr val="dk1"/>
              </a:solidFill>
            </a:endParaRPr>
          </a:p>
          <a:p>
            <a:pPr indent="0" lvl="0" marL="457200" rtl="0" algn="just">
              <a:spcBef>
                <a:spcPts val="0"/>
              </a:spcBef>
              <a:spcAft>
                <a:spcPts val="0"/>
              </a:spcAft>
              <a:buNone/>
            </a:pPr>
            <a:r>
              <a:t/>
            </a:r>
            <a:endParaRPr sz="1900">
              <a:solidFill>
                <a:schemeClr val="dk1"/>
              </a:solidFill>
            </a:endParaRPr>
          </a:p>
          <a:p>
            <a:pPr indent="-317500" lvl="0" marL="457200" rtl="0" algn="just">
              <a:spcBef>
                <a:spcPts val="0"/>
              </a:spcBef>
              <a:spcAft>
                <a:spcPts val="0"/>
              </a:spcAft>
              <a:buClr>
                <a:srgbClr val="4A1E1E"/>
              </a:buClr>
              <a:buSzPts val="1400"/>
              <a:buChar char="➢"/>
            </a:pPr>
            <a:r>
              <a:rPr lang="en" sz="1900">
                <a:solidFill>
                  <a:schemeClr val="dk1"/>
                </a:solidFill>
              </a:rPr>
              <a:t>Endpoint Controller: Manages endpoints in services</a:t>
            </a:r>
            <a:endParaRPr sz="1900">
              <a:solidFill>
                <a:schemeClr val="dk1"/>
              </a:solidFill>
            </a:endParaRPr>
          </a:p>
          <a:p>
            <a:pPr indent="0" lvl="0" marL="457200" rtl="0" algn="just">
              <a:spcBef>
                <a:spcPts val="0"/>
              </a:spcBef>
              <a:spcAft>
                <a:spcPts val="0"/>
              </a:spcAft>
              <a:buNone/>
            </a:pPr>
            <a:r>
              <a:t/>
            </a:r>
            <a:endParaRPr sz="1900">
              <a:solidFill>
                <a:schemeClr val="dk1"/>
              </a:solidFill>
            </a:endParaRPr>
          </a:p>
          <a:p>
            <a:pPr indent="-317500" lvl="0" marL="457200" rtl="0" algn="just">
              <a:spcBef>
                <a:spcPts val="0"/>
              </a:spcBef>
              <a:spcAft>
                <a:spcPts val="0"/>
              </a:spcAft>
              <a:buClr>
                <a:srgbClr val="4A1E1E"/>
              </a:buClr>
              <a:buSzPts val="1400"/>
              <a:buChar char="➢"/>
            </a:pPr>
            <a:r>
              <a:rPr lang="en" sz="1900">
                <a:solidFill>
                  <a:schemeClr val="dk1"/>
                </a:solidFill>
              </a:rPr>
              <a:t>Service Account &amp; Token Controllers: Create default accounts and API access tokens</a:t>
            </a:r>
            <a:endParaRPr sz="1900">
              <a:solidFill>
                <a:schemeClr val="dk1"/>
              </a:solidFill>
            </a:endParaRPr>
          </a:p>
          <a:p>
            <a:pPr indent="0" lvl="0" marL="0" marR="0" rtl="0" algn="just">
              <a:lnSpc>
                <a:spcPct val="100000"/>
              </a:lnSpc>
              <a:spcBef>
                <a:spcPts val="0"/>
              </a:spcBef>
              <a:spcAft>
                <a:spcPts val="0"/>
              </a:spcAft>
              <a:buClr>
                <a:srgbClr val="000000"/>
              </a:buClr>
              <a:buSzPts val="2000"/>
              <a:buFont typeface="Arial"/>
              <a:buNone/>
            </a:pPr>
            <a:r>
              <a:t/>
            </a:r>
            <a:endParaRPr b="0" i="0" sz="1900" u="none" cap="none" strike="noStrike">
              <a:solidFill>
                <a:srgbClr val="4A1E1E"/>
              </a:solidFill>
              <a:latin typeface="Arial"/>
              <a:ea typeface="Arial"/>
              <a:cs typeface="Arial"/>
              <a:sym typeface="Arial"/>
            </a:endParaRPr>
          </a:p>
        </p:txBody>
      </p:sp>
      <p:pic>
        <p:nvPicPr>
          <p:cNvPr id="189" name="Google Shape;189;g2aa418787f7_0_74"/>
          <p:cNvPicPr preferRelativeResize="0"/>
          <p:nvPr/>
        </p:nvPicPr>
        <p:blipFill>
          <a:blip r:embed="rId4">
            <a:alphaModFix/>
          </a:blip>
          <a:stretch>
            <a:fillRect/>
          </a:stretch>
        </p:blipFill>
        <p:spPr>
          <a:xfrm>
            <a:off x="7227900" y="1551150"/>
            <a:ext cx="4811699" cy="2910302"/>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eması">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eması">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2021-01-17T13:28:37Z</dcterms:created>
  <dc:creator>Burhan Aydoðdu</dc:creator>
</cp:coreProperties>
</file>